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5"/>
  </p:notesMasterIdLst>
  <p:sldIdLst>
    <p:sldId id="699" r:id="rId3"/>
    <p:sldId id="703" r:id="rId4"/>
    <p:sldId id="704" r:id="rId5"/>
    <p:sldId id="705" r:id="rId6"/>
    <p:sldId id="706" r:id="rId7"/>
    <p:sldId id="707" r:id="rId8"/>
    <p:sldId id="708" r:id="rId9"/>
    <p:sldId id="709" r:id="rId10"/>
    <p:sldId id="710" r:id="rId11"/>
    <p:sldId id="711" r:id="rId12"/>
    <p:sldId id="712" r:id="rId13"/>
    <p:sldId id="713" r:id="rId14"/>
    <p:sldId id="714" r:id="rId15"/>
    <p:sldId id="715" r:id="rId16"/>
    <p:sldId id="716" r:id="rId17"/>
    <p:sldId id="717" r:id="rId18"/>
    <p:sldId id="718" r:id="rId19"/>
    <p:sldId id="719" r:id="rId20"/>
    <p:sldId id="720" r:id="rId21"/>
    <p:sldId id="701" r:id="rId22"/>
    <p:sldId id="702" r:id="rId23"/>
    <p:sldId id="679" r:id="rId24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0477"/>
    <a:srgbClr val="2462B0"/>
    <a:srgbClr val="E14A30"/>
    <a:srgbClr val="FDBA14"/>
    <a:srgbClr val="000000"/>
    <a:srgbClr val="D83F3F"/>
    <a:srgbClr val="FFCE33"/>
    <a:srgbClr val="22B1BF"/>
    <a:srgbClr val="499DCC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30" autoAdjust="0"/>
    <p:restoredTop sz="86447" autoAdjust="0"/>
  </p:normalViewPr>
  <p:slideViewPr>
    <p:cSldViewPr snapToGrid="0">
      <p:cViewPr varScale="1">
        <p:scale>
          <a:sx n="116" d="100"/>
          <a:sy n="116" d="100"/>
        </p:scale>
        <p:origin x="504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30F772-CD41-4B31-AEF8-BD30AC552D8C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320F4CF-D1B0-473C-B85D-596D720D042F}">
      <dgm:prSet/>
      <dgm:spPr/>
      <dgm:t>
        <a:bodyPr/>
        <a:lstStyle/>
        <a:p>
          <a:pPr rtl="0"/>
          <a:r>
            <a:rPr lang="en-US" b="0" i="0" smtClean="0"/>
            <a:t>Các phần tử của mảng có cùng kiểu dữ liệu</a:t>
          </a:r>
          <a:endParaRPr lang="en-US"/>
        </a:p>
      </dgm:t>
    </dgm:pt>
    <dgm:pt modelId="{8F83713E-65FD-485D-B8FB-AB58378CF9DD}" type="parTrans" cxnId="{CD8540B7-CC8B-4656-B60F-4ABAE8ACE2CD}">
      <dgm:prSet/>
      <dgm:spPr/>
      <dgm:t>
        <a:bodyPr/>
        <a:lstStyle/>
        <a:p>
          <a:endParaRPr lang="en-US"/>
        </a:p>
      </dgm:t>
    </dgm:pt>
    <dgm:pt modelId="{A5D07E9B-AE4D-4C37-83E4-17B0AF14BD79}" type="sibTrans" cxnId="{CD8540B7-CC8B-4656-B60F-4ABAE8ACE2CD}">
      <dgm:prSet/>
      <dgm:spPr/>
      <dgm:t>
        <a:bodyPr/>
        <a:lstStyle/>
        <a:p>
          <a:endParaRPr lang="en-US"/>
        </a:p>
      </dgm:t>
    </dgm:pt>
    <dgm:pt modelId="{8CDE2982-B1A5-4A63-97C2-C2524FB95F72}">
      <dgm:prSet/>
      <dgm:spPr/>
      <dgm:t>
        <a:bodyPr/>
        <a:lstStyle/>
        <a:p>
          <a:pPr rtl="0"/>
          <a:r>
            <a:rPr lang="en-US" b="0" i="0" smtClean="0"/>
            <a:t>Mỗi phần tử của mảng có thể được sử dụng như một biến riêng lẻ</a:t>
          </a:r>
          <a:endParaRPr lang="en-US"/>
        </a:p>
      </dgm:t>
    </dgm:pt>
    <dgm:pt modelId="{2B2D65B1-2F04-4A40-B7FE-FC748FEE02AF}" type="parTrans" cxnId="{A1FE49B3-13D1-4F37-A27A-0F3BC810D49B}">
      <dgm:prSet/>
      <dgm:spPr/>
      <dgm:t>
        <a:bodyPr/>
        <a:lstStyle/>
        <a:p>
          <a:endParaRPr lang="en-US"/>
        </a:p>
      </dgm:t>
    </dgm:pt>
    <dgm:pt modelId="{A635C12D-341D-464D-AFEF-08C7F4AFE96C}" type="sibTrans" cxnId="{A1FE49B3-13D1-4F37-A27A-0F3BC810D49B}">
      <dgm:prSet/>
      <dgm:spPr/>
      <dgm:t>
        <a:bodyPr/>
        <a:lstStyle/>
        <a:p>
          <a:endParaRPr lang="en-US"/>
        </a:p>
      </dgm:t>
    </dgm:pt>
    <dgm:pt modelId="{68E64B0C-12F2-4A91-93C4-899429969C91}">
      <dgm:prSet/>
      <dgm:spPr/>
      <dgm:t>
        <a:bodyPr/>
        <a:lstStyle/>
        <a:p>
          <a:pPr rtl="0"/>
          <a:r>
            <a:rPr lang="en-US" b="0" i="0" smtClean="0"/>
            <a:t>Kiểu dữ liệu của mảng có thể là int, char, float hoặc double</a:t>
          </a:r>
          <a:endParaRPr lang="en-US"/>
        </a:p>
      </dgm:t>
    </dgm:pt>
    <dgm:pt modelId="{A7FCB99F-980D-4460-B2A9-DE3C7295C834}" type="parTrans" cxnId="{0E978357-C957-4BEC-8E23-C7E0E7DEC96D}">
      <dgm:prSet/>
      <dgm:spPr/>
      <dgm:t>
        <a:bodyPr/>
        <a:lstStyle/>
        <a:p>
          <a:endParaRPr lang="en-US"/>
        </a:p>
      </dgm:t>
    </dgm:pt>
    <dgm:pt modelId="{68631D50-170B-4250-998C-B4D30BAE3516}" type="sibTrans" cxnId="{0E978357-C957-4BEC-8E23-C7E0E7DEC96D}">
      <dgm:prSet/>
      <dgm:spPr/>
      <dgm:t>
        <a:bodyPr/>
        <a:lstStyle/>
        <a:p>
          <a:endParaRPr lang="en-US"/>
        </a:p>
      </dgm:t>
    </dgm:pt>
    <dgm:pt modelId="{EA024DF1-DEE3-44DB-8108-3A521852E5E7}" type="pres">
      <dgm:prSet presAssocID="{4A30F772-CD41-4B31-AEF8-BD30AC552D8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761BE39-C5A8-4E2E-8D29-500621CCA509}" type="pres">
      <dgm:prSet presAssocID="{3320F4CF-D1B0-473C-B85D-596D720D042F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08A419-628F-4D34-A302-63E69B71F264}" type="pres">
      <dgm:prSet presAssocID="{A5D07E9B-AE4D-4C37-83E4-17B0AF14BD79}" presName="spacer" presStyleCnt="0"/>
      <dgm:spPr/>
    </dgm:pt>
    <dgm:pt modelId="{CDA10D48-357B-477C-B3FA-6A1CE7101902}" type="pres">
      <dgm:prSet presAssocID="{8CDE2982-B1A5-4A63-97C2-C2524FB95F72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CAC361-240F-45AC-A7EE-C419AB2337F6}" type="pres">
      <dgm:prSet presAssocID="{A635C12D-341D-464D-AFEF-08C7F4AFE96C}" presName="spacer" presStyleCnt="0"/>
      <dgm:spPr/>
    </dgm:pt>
    <dgm:pt modelId="{F9DF8633-6F8D-4661-A581-7C96B8D0B954}" type="pres">
      <dgm:prSet presAssocID="{68E64B0C-12F2-4A91-93C4-899429969C9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A204817-5DD1-4C59-A747-E26ADCB9DA47}" type="presOf" srcId="{3320F4CF-D1B0-473C-B85D-596D720D042F}" destId="{8761BE39-C5A8-4E2E-8D29-500621CCA509}" srcOrd="0" destOrd="0" presId="urn:microsoft.com/office/officeart/2005/8/layout/vList2"/>
    <dgm:cxn modelId="{2B91347D-21F6-487C-8EA6-9F50E3743723}" type="presOf" srcId="{68E64B0C-12F2-4A91-93C4-899429969C91}" destId="{F9DF8633-6F8D-4661-A581-7C96B8D0B954}" srcOrd="0" destOrd="0" presId="urn:microsoft.com/office/officeart/2005/8/layout/vList2"/>
    <dgm:cxn modelId="{0E978357-C957-4BEC-8E23-C7E0E7DEC96D}" srcId="{4A30F772-CD41-4B31-AEF8-BD30AC552D8C}" destId="{68E64B0C-12F2-4A91-93C4-899429969C91}" srcOrd="2" destOrd="0" parTransId="{A7FCB99F-980D-4460-B2A9-DE3C7295C834}" sibTransId="{68631D50-170B-4250-998C-B4D30BAE3516}"/>
    <dgm:cxn modelId="{CD8540B7-CC8B-4656-B60F-4ABAE8ACE2CD}" srcId="{4A30F772-CD41-4B31-AEF8-BD30AC552D8C}" destId="{3320F4CF-D1B0-473C-B85D-596D720D042F}" srcOrd="0" destOrd="0" parTransId="{8F83713E-65FD-485D-B8FB-AB58378CF9DD}" sibTransId="{A5D07E9B-AE4D-4C37-83E4-17B0AF14BD79}"/>
    <dgm:cxn modelId="{1C46DC69-FF99-48E0-B3C2-D9AB90587841}" type="presOf" srcId="{8CDE2982-B1A5-4A63-97C2-C2524FB95F72}" destId="{CDA10D48-357B-477C-B3FA-6A1CE7101902}" srcOrd="0" destOrd="0" presId="urn:microsoft.com/office/officeart/2005/8/layout/vList2"/>
    <dgm:cxn modelId="{C2DCFE15-E9DA-4530-AC68-B147C894D741}" type="presOf" srcId="{4A30F772-CD41-4B31-AEF8-BD30AC552D8C}" destId="{EA024DF1-DEE3-44DB-8108-3A521852E5E7}" srcOrd="0" destOrd="0" presId="urn:microsoft.com/office/officeart/2005/8/layout/vList2"/>
    <dgm:cxn modelId="{A1FE49B3-13D1-4F37-A27A-0F3BC810D49B}" srcId="{4A30F772-CD41-4B31-AEF8-BD30AC552D8C}" destId="{8CDE2982-B1A5-4A63-97C2-C2524FB95F72}" srcOrd="1" destOrd="0" parTransId="{2B2D65B1-2F04-4A40-B7FE-FC748FEE02AF}" sibTransId="{A635C12D-341D-464D-AFEF-08C7F4AFE96C}"/>
    <dgm:cxn modelId="{90430054-94F9-4E71-B4F9-4E28C690EA58}" type="presParOf" srcId="{EA024DF1-DEE3-44DB-8108-3A521852E5E7}" destId="{8761BE39-C5A8-4E2E-8D29-500621CCA509}" srcOrd="0" destOrd="0" presId="urn:microsoft.com/office/officeart/2005/8/layout/vList2"/>
    <dgm:cxn modelId="{CEA05FF8-8C4E-4D08-8A43-925B1951F28D}" type="presParOf" srcId="{EA024DF1-DEE3-44DB-8108-3A521852E5E7}" destId="{4008A419-628F-4D34-A302-63E69B71F264}" srcOrd="1" destOrd="0" presId="urn:microsoft.com/office/officeart/2005/8/layout/vList2"/>
    <dgm:cxn modelId="{242CE743-17A3-4D37-92CC-984CB9A212D2}" type="presParOf" srcId="{EA024DF1-DEE3-44DB-8108-3A521852E5E7}" destId="{CDA10D48-357B-477C-B3FA-6A1CE7101902}" srcOrd="2" destOrd="0" presId="urn:microsoft.com/office/officeart/2005/8/layout/vList2"/>
    <dgm:cxn modelId="{ED792352-FF9B-46A1-AA6A-4F990E2F992B}" type="presParOf" srcId="{EA024DF1-DEE3-44DB-8108-3A521852E5E7}" destId="{1ACAC361-240F-45AC-A7EE-C419AB2337F6}" srcOrd="3" destOrd="0" presId="urn:microsoft.com/office/officeart/2005/8/layout/vList2"/>
    <dgm:cxn modelId="{18F6CF47-86FD-4E33-8A5F-6E10834435B2}" type="presParOf" srcId="{EA024DF1-DEE3-44DB-8108-3A521852E5E7}" destId="{F9DF8633-6F8D-4661-A581-7C96B8D0B95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61BE39-C5A8-4E2E-8D29-500621CCA509}">
      <dsp:nvSpPr>
        <dsp:cNvPr id="0" name=""/>
        <dsp:cNvSpPr/>
      </dsp:nvSpPr>
      <dsp:spPr>
        <a:xfrm>
          <a:off x="0" y="16881"/>
          <a:ext cx="8283388" cy="167075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l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b="0" i="0" kern="1200" smtClean="0"/>
            <a:t>Các phần tử của mảng có cùng kiểu dữ liệu</a:t>
          </a:r>
          <a:endParaRPr lang="en-US" sz="4200" kern="1200"/>
        </a:p>
      </dsp:txBody>
      <dsp:txXfrm>
        <a:off x="81560" y="98441"/>
        <a:ext cx="8120268" cy="1507639"/>
      </dsp:txXfrm>
    </dsp:sp>
    <dsp:sp modelId="{CDA10D48-357B-477C-B3FA-6A1CE7101902}">
      <dsp:nvSpPr>
        <dsp:cNvPr id="0" name=""/>
        <dsp:cNvSpPr/>
      </dsp:nvSpPr>
      <dsp:spPr>
        <a:xfrm>
          <a:off x="0" y="1808601"/>
          <a:ext cx="8283388" cy="1670759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l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b="0" i="0" kern="1200" smtClean="0"/>
            <a:t>Mỗi phần tử của mảng có thể được sử dụng như một biến riêng lẻ</a:t>
          </a:r>
          <a:endParaRPr lang="en-US" sz="4200" kern="1200"/>
        </a:p>
      </dsp:txBody>
      <dsp:txXfrm>
        <a:off x="81560" y="1890161"/>
        <a:ext cx="8120268" cy="1507639"/>
      </dsp:txXfrm>
    </dsp:sp>
    <dsp:sp modelId="{F9DF8633-6F8D-4661-A581-7C96B8D0B954}">
      <dsp:nvSpPr>
        <dsp:cNvPr id="0" name=""/>
        <dsp:cNvSpPr/>
      </dsp:nvSpPr>
      <dsp:spPr>
        <a:xfrm>
          <a:off x="0" y="3600321"/>
          <a:ext cx="8283388" cy="1670759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lvl="0" algn="l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b="0" i="0" kern="1200" smtClean="0"/>
            <a:t>Kiểu dữ liệu của mảng có thể là int, char, float hoặc double</a:t>
          </a:r>
          <a:endParaRPr lang="en-US" sz="4200" kern="1200"/>
        </a:p>
      </dsp:txBody>
      <dsp:txXfrm>
        <a:off x="81560" y="3681881"/>
        <a:ext cx="8120268" cy="15076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EA8BF3-28B4-4D29-8143-291BBD75E4ED}" type="datetimeFigureOut">
              <a:rPr lang="vi-VN" smtClean="0"/>
              <a:t>17/04/2020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7BCFDA-27A2-45EC-9890-6B4CDA215AA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975822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BCFDA-27A2-45EC-9890-6B4CDA215AA0}" type="slidenum">
              <a:rPr lang="vi-VN" smtClean="0"/>
              <a:t>1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31348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Bổ</a:t>
            </a:r>
            <a:r>
              <a:rPr lang="en-US" baseline="0" dirty="0" smtClean="0"/>
              <a:t> sung </a:t>
            </a:r>
            <a:r>
              <a:rPr lang="en-US" baseline="0" dirty="0" err="1" smtClean="0"/>
              <a:t>nhình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074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070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Bổ</a:t>
            </a:r>
            <a:r>
              <a:rPr lang="en-US" baseline="0" dirty="0" smtClean="0"/>
              <a:t> sung </a:t>
            </a:r>
            <a:r>
              <a:rPr lang="en-US" baseline="0" dirty="0" err="1" smtClean="0"/>
              <a:t>giải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thích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kieur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mảng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180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012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Dổi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bkap</a:t>
            </a:r>
            <a:r>
              <a:rPr lang="en-US" baseline="0" dirty="0" smtClean="0"/>
              <a:t> + </a:t>
            </a:r>
            <a:r>
              <a:rPr lang="en-US" baseline="0" dirty="0" err="1" smtClean="0"/>
              <a:t>kết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cạnh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8655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4661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7BCFDA-27A2-45EC-9890-6B4CDA215AA0}" type="slidenum">
              <a:rPr lang="vi-VN" smtClean="0"/>
              <a:t>15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688857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này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chỉnh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r>
              <a:rPr lang="en-US" baseline="0" dirty="0" smtClean="0"/>
              <a:t> demo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846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B4312BD-C957-47F6-9609-7C3D10866F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86417"/>
          </a:xfrm>
        </p:spPr>
        <p:txBody>
          <a:bodyPr anchor="b"/>
          <a:lstStyle>
            <a:lvl1pPr algn="ct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6F25837F-8C6B-4F04-9A01-36F9C0777B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90260"/>
            <a:ext cx="9144000" cy="106754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A208C0B-8F0E-45AC-8A5F-73E91FFE6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E09A07F-AF8B-455B-9CF1-96C49D9DF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  <p:sp>
        <p:nvSpPr>
          <p:cNvPr id="19" name="Rectangle 18"/>
          <p:cNvSpPr/>
          <p:nvPr userDrawn="1"/>
        </p:nvSpPr>
        <p:spPr>
          <a:xfrm>
            <a:off x="0" y="-17461"/>
            <a:ext cx="12192000" cy="6211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/>
          <p:cNvPicPr/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-19041"/>
            <a:ext cx="12200878" cy="695325"/>
          </a:xfrm>
          <a:prstGeom prst="rect">
            <a:avLst/>
          </a:prstGeom>
        </p:spPr>
      </p:pic>
      <p:pic>
        <p:nvPicPr>
          <p:cNvPr id="18" name="Picture 17"/>
          <p:cNvPicPr/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1476" y="147718"/>
            <a:ext cx="2896235" cy="45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618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5476E83-14A5-4D2B-8BD8-37CA5F407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D8F40AB-8BDC-4478-9707-A74E879847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7A20860-B9BF-4AF1-8512-F46CCEB9F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3CC4875-5E3B-4A11-AE37-35EB7F30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5153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FD0BEEA7-B126-4372-8699-B148BE7750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EF233BDC-705A-47B0-8E6C-FB68332FC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1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AB63FCCF-8987-4909-99D0-0703AD4FF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A2C0C29-05BA-42B7-9995-CFE659002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2559234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5767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2635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6964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732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8446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899439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94242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510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455DB36-0E1A-4848-9EC4-0357353DE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FA6304AB-C35A-491B-A8FE-97CA94F03A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27" y="692458"/>
            <a:ext cx="12096884" cy="548450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EBB10F6-26BA-42E8-AA86-7CD09DC43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82C4C3B-D2A7-494D-91D6-C50AFF1D9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752030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11551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03473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90874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036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57783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359820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447393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32075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037366-9773-4F4A-97B4-89CB2B71F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03" y="712409"/>
            <a:ext cx="11956178" cy="532160"/>
          </a:xfrm>
          <a:prstGeom prst="rect">
            <a:avLst/>
          </a:prstGeom>
        </p:spPr>
        <p:txBody>
          <a:bodyPr/>
          <a:lstStyle>
            <a:lvl1pPr>
              <a:defRPr sz="3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9FB3954-A1C9-4A4F-8998-B86B221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249EB47-7A4C-4FDF-83E9-8BB97BD90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45476" y="6326659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7A0CF0F7-ADEB-41AF-A58A-A551B34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474343" y="6279101"/>
            <a:ext cx="2743200" cy="365125"/>
          </a:xfrm>
          <a:prstGeom prst="rect">
            <a:avLst/>
          </a:prstGeom>
        </p:spPr>
        <p:txBody>
          <a:bodyPr/>
          <a:lstStyle/>
          <a:p>
            <a:fld id="{BA17BED6-08A9-4142-BDD8-260A93F5C40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xmlns="" id="{07236BEB-A70E-4994-80C4-6C0924B83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2591" y="1413668"/>
            <a:ext cx="11914333" cy="481775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482330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5E7988A-A6C1-44F8-989C-25538012A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AD72AA3-3B8D-4D07-8910-FAAA0FB28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76AEAB1-CE8E-41F6-9D98-3609367C9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1D9D7EE-D098-488F-8300-7C134D4A8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97149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D7B5830-E696-45A2-A73B-510DD9130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CCEA849-81E2-4BE0-8290-8FBE0ADC60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3B0BFD9A-38D6-4834-BCC3-516D2B666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29C265C-E30A-48D2-A801-93AED4887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F65783E-592F-4F93-AC1E-0627B82CA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1739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E52A0-2646-48E5-9972-455E34C11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CDF8A5D-FBEE-4509-BC77-79CAD42F5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0DB4538-9808-4815-9F15-516B1C4F9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255EF3D2-69F5-405F-8043-FB1CADAF22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95342D84-AFF6-481A-A58F-DFBC67D31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A4250199-E5D5-4B01-AFD8-27A51BAA5F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70029" y="6423557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vi-VN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02945508-0E62-4D58-B97F-7824F7851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853C82BA-2516-4372-948C-C42C8D601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574535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4432CF8-7D5B-480F-B838-D37A5DBB7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8919" y="86227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001EAA6-3DD2-4DF1-87F1-630AA8965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01EB5FC-C2FB-4B79-866B-8D399692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70880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1AB12899-CA56-4BE2-97B2-2C904F70C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8135D1DF-A72A-4D3A-8D9E-88BB9A2F0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55335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1A6FAD-590D-4C74-BFAB-36CE7BBE6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5D11820-EF58-41A0-9238-4484DE45EE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9039D08-D2DE-41F0-BD50-656487C5B9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58CBDDC-3B3A-46C4-90C0-AE77DE5DA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0883556-34F2-49D4-9236-E7E80B371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81429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B9412E6-03E9-40E7-93E1-5843478C6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CB10C008-C2FC-44E0-97D1-C6F97F4647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BB827DE-C886-4A35-9A24-45609CBB2E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17351EB-00F6-4AA9-B602-2A7F9A439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08FB513-8A03-47A7-ABA9-5790C24D8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81709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/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 flipH="1">
            <a:off x="0" y="-19411"/>
            <a:ext cx="12192000" cy="622131"/>
          </a:xfrm>
          <a:prstGeom prst="rect">
            <a:avLst/>
          </a:prstGeom>
        </p:spPr>
      </p:pic>
      <p:pic>
        <p:nvPicPr>
          <p:cNvPr id="7" name="Picture 6"/>
          <p:cNvPicPr/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E2157EF0-FA0D-46AC-A44E-30439F0D6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41" y="31548"/>
            <a:ext cx="12096883" cy="5326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vi-VN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F22E43A-7AD2-4208-A5E2-3728C5E806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827" y="801157"/>
            <a:ext cx="12096884" cy="53758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vi-VN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78AFBBC9-B8F7-4D8D-91A2-703D35B1E8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7738" y="6434136"/>
            <a:ext cx="112612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78D43B6-A609-4282-AF56-EEAE2079EC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3317" y="6423618"/>
            <a:ext cx="6743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201540FA-0942-482B-9F37-EA3921DFDA04}" type="slidenum">
              <a:rPr lang="vi-VN" smtClean="0"/>
              <a:pPr/>
              <a:t>‹#›</a:t>
            </a:fld>
            <a:endParaRPr lang="vi-VN"/>
          </a:p>
        </p:txBody>
      </p:sp>
      <p:pic>
        <p:nvPicPr>
          <p:cNvPr id="9" name="Picture 8"/>
          <p:cNvPicPr/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689" y="108244"/>
            <a:ext cx="2896235" cy="45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100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Arial" panose="020B0604020202020204" pitchFamily="34" charset="0"/>
          <a:ea typeface="Tahoma" panose="020B0604030504040204" pitchFamily="34" charset="0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196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hyperlink" Target="mailto:tuyensinh@bachkhoa-aptech.edu.vn" TargetMode="External"/><Relationship Id="rId7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ctrTitle"/>
          </p:nvPr>
        </p:nvSpPr>
        <p:spPr>
          <a:xfrm>
            <a:off x="1524000" y="2106706"/>
            <a:ext cx="9144000" cy="2504097"/>
          </a:xfrm>
        </p:spPr>
        <p:txBody>
          <a:bodyPr/>
          <a:lstStyle/>
          <a:p>
            <a:r>
              <a:rPr lang="en-US" sz="4000" b="1">
                <a:solidFill>
                  <a:schemeClr val="tx1"/>
                </a:solidFill>
              </a:rPr>
              <a:t>Bài </a:t>
            </a:r>
            <a:r>
              <a:rPr lang="en-US" sz="4000" b="1" smtClean="0">
                <a:solidFill>
                  <a:schemeClr val="tx1"/>
                </a:solidFill>
              </a:rPr>
              <a:t>8 </a:t>
            </a:r>
            <a:r>
              <a:rPr lang="en-US" sz="4000">
                <a:solidFill>
                  <a:schemeClr val="tx1"/>
                </a:solidFill>
              </a:rPr>
              <a:t/>
            </a:r>
            <a:br>
              <a:rPr lang="en-US" sz="4000">
                <a:solidFill>
                  <a:schemeClr val="tx1"/>
                </a:solidFill>
              </a:rPr>
            </a:br>
            <a:r>
              <a:rPr lang="en-US" sz="4000" smtClean="0">
                <a:solidFill>
                  <a:schemeClr val="tx1"/>
                </a:solidFill>
              </a:rPr>
              <a:t>Mảng</a:t>
            </a:r>
            <a:endParaRPr lang="en-US" sz="4000">
              <a:solidFill>
                <a:schemeClr val="tx1"/>
              </a:solidFill>
            </a:endParaRPr>
          </a:p>
        </p:txBody>
      </p:sp>
      <p:sp>
        <p:nvSpPr>
          <p:cNvPr id="21" name="Subtitle 20"/>
          <p:cNvSpPr>
            <a:spLocks noGrp="1"/>
          </p:cNvSpPr>
          <p:nvPr>
            <p:ph type="subTitle" idx="1"/>
          </p:nvPr>
        </p:nvSpPr>
        <p:spPr>
          <a:xfrm>
            <a:off x="1524000" y="4692284"/>
            <a:ext cx="9144000" cy="106754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1</a:t>
            </a:fld>
            <a:endParaRPr lang="vi-V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352" y="724318"/>
            <a:ext cx="2089915" cy="170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92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KHỞI TẠO MẢNG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vi-VN"/>
              <a:t>Mỗi phần tử của một mảng auto cần được khởi tạo riêng rẽ.</a:t>
            </a:r>
            <a:endParaRPr lang="en-US"/>
          </a:p>
          <a:p>
            <a:pPr>
              <a:buFont typeface="Wingdings" panose="05000000000000000000" pitchFamily="2" charset="2"/>
              <a:buChar char="Ø"/>
            </a:pPr>
            <a:r>
              <a:rPr lang="vi-VN"/>
              <a:t>Trong ví dụ sau các phần tử của mảng được gán giá trị bằng cách sử dụng vòng lặp </a:t>
            </a:r>
            <a:r>
              <a:rPr lang="vi-VN">
                <a:solidFill>
                  <a:schemeClr val="accent2"/>
                </a:solidFill>
              </a:rPr>
              <a:t>for</a:t>
            </a:r>
            <a:endParaRPr lang="en-US">
              <a:solidFill>
                <a:schemeClr val="accent2"/>
              </a:solidFill>
            </a:endParaRPr>
          </a:p>
          <a:p>
            <a:endParaRPr lang="en-US">
              <a:solidFill>
                <a:schemeClr val="accent2"/>
              </a:solidFill>
            </a:endParaRPr>
          </a:p>
          <a:p>
            <a:endParaRPr lang="en-US" altLang="en-US">
              <a:solidFill>
                <a:schemeClr val="accent2"/>
              </a:solidFill>
            </a:endParaRPr>
          </a:p>
          <a:p>
            <a:endParaRPr lang="en-US" altLang="en-US">
              <a:solidFill>
                <a:schemeClr val="accent2"/>
              </a:solidFill>
            </a:endParaRPr>
          </a:p>
          <a:p>
            <a:endParaRPr lang="en-US" altLang="en-US">
              <a:solidFill>
                <a:schemeClr val="accent2"/>
              </a:solidFill>
            </a:endParaRPr>
          </a:p>
          <a:p>
            <a:endParaRPr lang="en-US" altLang="en-US">
              <a:solidFill>
                <a:schemeClr val="accent2"/>
              </a:solidFill>
            </a:endParaRPr>
          </a:p>
          <a:p>
            <a:endParaRPr lang="en-US" altLang="en-US">
              <a:solidFill>
                <a:schemeClr val="accent2"/>
              </a:solidFill>
            </a:endParaRPr>
          </a:p>
          <a:p>
            <a:endParaRPr lang="en-US" altLang="en-US">
              <a:solidFill>
                <a:schemeClr val="accent2"/>
              </a:solidFill>
            </a:endParaRPr>
          </a:p>
          <a:p>
            <a:endParaRPr lang="en-US" altLang="en-US">
              <a:solidFill>
                <a:schemeClr val="accent2"/>
              </a:solidFill>
            </a:endParaRPr>
          </a:p>
          <a:p>
            <a:endParaRPr lang="en-US" altLang="en-US">
              <a:solidFill>
                <a:schemeClr val="accent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vi-VN"/>
              <a:t>Trong trường hợp mảng extern và static, các phần tử được tự động khởi tạo với giá trị 0</a:t>
            </a:r>
            <a:endParaRPr lang="en-US" altLang="en-US">
              <a:solidFill>
                <a:schemeClr val="accent2"/>
              </a:solidFill>
            </a:endParaRPr>
          </a:p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10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2028265" y="890650"/>
            <a:ext cx="8283388" cy="5352495"/>
          </a:xfrm>
          <a:prstGeom prst="rect">
            <a:avLst/>
          </a:prstGeom>
          <a:noFill/>
          <a:ln>
            <a:noFill/>
          </a:ln>
        </p:spPr>
        <p:txBody>
          <a:bodyPr lIns="80669" tIns="80669" rIns="80669" bIns="80669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5207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US" altLang="en-US" sz="2118" dirty="0">
              <a:solidFill>
                <a:schemeClr val="accent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76" y="1657472"/>
            <a:ext cx="5042424" cy="363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98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CHUỖI – MẢNG KÝ TỰ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vi-VN" dirty="0"/>
              <a:t>Chuỗi có thể được định nghĩa như là một mảng kiểu ký tự, được kết thúc bằng ký tự </a:t>
            </a:r>
            <a:r>
              <a:rPr lang="vi-VN" dirty="0" smtClean="0"/>
              <a:t>null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chuỗi</a:t>
            </a:r>
            <a:r>
              <a:rPr lang="en-US" dirty="0"/>
              <a:t> </a:t>
            </a:r>
            <a:r>
              <a:rPr lang="en-US" dirty="0" err="1"/>
              <a:t>chiếm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byte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chuỗi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“\0” (null</a:t>
            </a:r>
            <a:r>
              <a:rPr lang="en-US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 smtClean="0"/>
              <a:t>:</a:t>
            </a:r>
          </a:p>
          <a:p>
            <a:endParaRPr lang="en-US" altLang="en-US" dirty="0"/>
          </a:p>
          <a:p>
            <a:pPr marL="156891" indent="0">
              <a:buNone/>
            </a:pPr>
            <a:endParaRPr lang="en-US" sz="176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11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7080" y="2332773"/>
            <a:ext cx="4914289" cy="35219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409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CHUỖI – MẢNG KÝ TỰ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dirty="0"/>
          </a:p>
          <a:p>
            <a:pPr marL="156891" indent="0">
              <a:buNone/>
            </a:pPr>
            <a:endParaRPr lang="en-US" sz="1765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12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227" y="1349309"/>
            <a:ext cx="6929763" cy="25171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0554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CÁC HÀM XỬ LÝ CHUỖI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13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2664381" y="1466950"/>
          <a:ext cx="7280622" cy="2699424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1774543"/>
                <a:gridCol w="5506079"/>
              </a:tblGrid>
              <a:tr h="385632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Tên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aseline="0" dirty="0" err="1" smtClean="0"/>
                        <a:t>hàm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Chức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aseline="0" dirty="0" err="1" smtClean="0"/>
                        <a:t>năng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</a:tr>
              <a:tr h="385632">
                <a:tc>
                  <a:txBody>
                    <a:bodyPr/>
                    <a:lstStyle/>
                    <a:p>
                      <a:r>
                        <a:rPr lang="en-US" sz="1600" smtClean="0"/>
                        <a:t>strcpy</a:t>
                      </a:r>
                      <a:r>
                        <a:rPr lang="en-US" sz="1600" dirty="0" smtClean="0"/>
                        <a:t>(s1,s2)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Sao </a:t>
                      </a:r>
                      <a:r>
                        <a:rPr lang="en-US" sz="1600" dirty="0" err="1" smtClean="0"/>
                        <a:t>chép</a:t>
                      </a:r>
                      <a:r>
                        <a:rPr lang="en-US" sz="1600" baseline="0" dirty="0" smtClean="0"/>
                        <a:t> s2 sang s1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</a:tr>
              <a:tr h="385632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strcat</a:t>
                      </a:r>
                      <a:r>
                        <a:rPr lang="en-US" sz="1600" dirty="0" smtClean="0"/>
                        <a:t>(s1,s2)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r>
                        <a:rPr lang="en-US" sz="1600" dirty="0" smtClean="0"/>
                        <a:t>N</a:t>
                      </a:r>
                      <a:r>
                        <a:rPr lang="vi-VN" sz="1600" dirty="0" smtClean="0"/>
                        <a:t>ối s2 vào cuối của s1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</a:tr>
              <a:tr h="385632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strlen</a:t>
                      </a:r>
                      <a:r>
                        <a:rPr lang="en-US" sz="1600" dirty="0" smtClean="0"/>
                        <a:t>(s1)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Trả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aseline="0" dirty="0" err="1" smtClean="0"/>
                        <a:t>về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aseline="0" dirty="0" err="1" smtClean="0"/>
                        <a:t>độ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aseline="0" dirty="0" err="1" smtClean="0"/>
                        <a:t>dài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aseline="0" dirty="0" err="1" smtClean="0"/>
                        <a:t>của</a:t>
                      </a:r>
                      <a:r>
                        <a:rPr lang="en-US" sz="1600" baseline="0" dirty="0" smtClean="0"/>
                        <a:t> s1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</a:tr>
              <a:tr h="385632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strcmp</a:t>
                      </a:r>
                      <a:r>
                        <a:rPr lang="en-US" sz="1600" dirty="0" smtClean="0"/>
                        <a:t>(s1,s2)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Trả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aseline="0" dirty="0" err="1" smtClean="0"/>
                        <a:t>về</a:t>
                      </a:r>
                      <a:r>
                        <a:rPr lang="en-US" sz="1600" baseline="0" dirty="0" smtClean="0"/>
                        <a:t> 0, </a:t>
                      </a:r>
                      <a:r>
                        <a:rPr lang="en-US" sz="1600" baseline="0" dirty="0" err="1" smtClean="0"/>
                        <a:t>nếu</a:t>
                      </a:r>
                      <a:r>
                        <a:rPr lang="en-US" sz="1600" baseline="0" dirty="0" smtClean="0"/>
                        <a:t> s1 </a:t>
                      </a:r>
                      <a:r>
                        <a:rPr lang="en-US" sz="1600" baseline="0" dirty="0" err="1" smtClean="0"/>
                        <a:t>gióng</a:t>
                      </a:r>
                      <a:r>
                        <a:rPr lang="en-US" sz="1600" baseline="0" dirty="0" smtClean="0"/>
                        <a:t> s2, &lt; 0 </a:t>
                      </a:r>
                      <a:r>
                        <a:rPr lang="en-US" sz="1600" baseline="0" dirty="0" err="1" smtClean="0"/>
                        <a:t>nếu</a:t>
                      </a:r>
                      <a:r>
                        <a:rPr lang="en-US" sz="1600" baseline="0" dirty="0" smtClean="0"/>
                        <a:t> s1&lt; s2 </a:t>
                      </a:r>
                      <a:r>
                        <a:rPr lang="en-US" sz="1600" baseline="0" dirty="0" err="1" smtClean="0"/>
                        <a:t>và</a:t>
                      </a:r>
                      <a:r>
                        <a:rPr lang="en-US" sz="1600" baseline="0" dirty="0" smtClean="0"/>
                        <a:t> &gt; 0 </a:t>
                      </a:r>
                      <a:r>
                        <a:rPr lang="en-US" sz="1600" baseline="0" dirty="0" err="1" smtClean="0"/>
                        <a:t>nếu</a:t>
                      </a:r>
                      <a:r>
                        <a:rPr lang="en-US" sz="1600" baseline="0" dirty="0" smtClean="0"/>
                        <a:t> s1&gt;s2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</a:tr>
              <a:tr h="385632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strchr</a:t>
                      </a:r>
                      <a:r>
                        <a:rPr lang="en-US" sz="1600" dirty="0" smtClean="0"/>
                        <a:t>(s1,ch)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r>
                        <a:rPr lang="vi-VN" sz="1600" dirty="0" smtClean="0"/>
                        <a:t>trả </a:t>
                      </a:r>
                      <a:r>
                        <a:rPr lang="en-US" sz="1600" dirty="0" err="1" smtClean="0"/>
                        <a:t>về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vi-VN" sz="1600" dirty="0" smtClean="0"/>
                        <a:t>một con trỏ xuất hiện đầu tiên của </a:t>
                      </a:r>
                      <a:r>
                        <a:rPr lang="en-US" sz="1600" dirty="0" err="1" smtClean="0"/>
                        <a:t>ký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en-US" sz="1600" baseline="0" dirty="0" err="1" smtClean="0"/>
                        <a:t>tự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vi-VN" sz="1600" dirty="0" smtClean="0"/>
                        <a:t>ch trong s1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</a:tr>
              <a:tr h="385632">
                <a:tc>
                  <a:txBody>
                    <a:bodyPr/>
                    <a:lstStyle/>
                    <a:p>
                      <a:r>
                        <a:rPr lang="en-US" sz="1600" dirty="0" err="1" smtClean="0"/>
                        <a:t>strstr</a:t>
                      </a:r>
                      <a:r>
                        <a:rPr lang="en-US" sz="1600" dirty="0" smtClean="0"/>
                        <a:t>(s1,s2)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  <a:tc>
                  <a:txBody>
                    <a:bodyPr/>
                    <a:lstStyle/>
                    <a:p>
                      <a:r>
                        <a:rPr lang="vi-VN" sz="1600" dirty="0" smtClean="0"/>
                        <a:t>trả </a:t>
                      </a:r>
                      <a:r>
                        <a:rPr lang="en-US" sz="1600" dirty="0" err="1" smtClean="0"/>
                        <a:t>về</a:t>
                      </a:r>
                      <a:r>
                        <a:rPr lang="en-US" sz="1600" baseline="0" dirty="0" smtClean="0"/>
                        <a:t> </a:t>
                      </a:r>
                      <a:r>
                        <a:rPr lang="vi-VN" sz="1600" dirty="0" smtClean="0"/>
                        <a:t>một con trỏ xuất hiện đầu tiên của </a:t>
                      </a:r>
                      <a:r>
                        <a:rPr lang="en-US" sz="1600" dirty="0" smtClean="0"/>
                        <a:t>s2 </a:t>
                      </a:r>
                      <a:r>
                        <a:rPr lang="vi-VN" sz="1600" dirty="0" smtClean="0"/>
                        <a:t>trong s1</a:t>
                      </a:r>
                      <a:endParaRPr lang="en-US" sz="1600" dirty="0"/>
                    </a:p>
                  </a:txBody>
                  <a:tcPr marL="80682" marR="80682" marT="40341" marB="40341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615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MẢNG HAI CHIỀU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/>
              <a:t>Mảng đa chiều đơn giản nhất và thường được dùng nhất là mảng hai chiều 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/>
              <a:t>Mảng hai chiều có thể xem như là một mảng với mỗi phần tử là mảng một </a:t>
            </a:r>
            <a:r>
              <a:rPr lang="vi-VN" dirty="0" smtClean="0"/>
              <a:t>chiều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/>
              <a:t>Về logic, một mảng hai chiều trông giống như một bảng lịch trình xe lửa, gồm các dòng và các </a:t>
            </a:r>
            <a:r>
              <a:rPr lang="vi-VN" dirty="0" smtClean="0"/>
              <a:t>cột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 smtClean="0"/>
              <a:t>chiều</a:t>
            </a:r>
            <a:r>
              <a:rPr lang="en-US" dirty="0" smtClean="0"/>
              <a:t>:  </a:t>
            </a:r>
            <a:r>
              <a:rPr lang="en-US" dirty="0" err="1" smtClean="0">
                <a:solidFill>
                  <a:schemeClr val="accent5"/>
                </a:solidFill>
              </a:rPr>
              <a:t>int</a:t>
            </a:r>
            <a:r>
              <a:rPr lang="en-US" dirty="0" smtClean="0">
                <a:solidFill>
                  <a:schemeClr val="accent5"/>
                </a:solidFill>
              </a:rPr>
              <a:t> </a:t>
            </a:r>
            <a:r>
              <a:rPr lang="en-US" dirty="0">
                <a:solidFill>
                  <a:schemeClr val="accent5"/>
                </a:solidFill>
              </a:rPr>
              <a:t>temp[4][3</a:t>
            </a:r>
            <a:r>
              <a:rPr lang="en-US" dirty="0" smtClean="0">
                <a:solidFill>
                  <a:schemeClr val="accent5"/>
                </a:solidFill>
              </a:rPr>
              <a:t>];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14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6830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MẢNG HAI CHIỀU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15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687" y="1633480"/>
            <a:ext cx="5144809" cy="28546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6846" y="1538284"/>
            <a:ext cx="2858075" cy="304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906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MẢNG HAI CHIỀU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16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208" y="1466951"/>
            <a:ext cx="5846853" cy="30032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061" y="1497788"/>
            <a:ext cx="2588122" cy="2941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807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KHỞI TẠO MẢNG ĐA CHIỀU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Một </a:t>
            </a:r>
            <a:r>
              <a:rPr lang="vi-VN" dirty="0"/>
              <a:t>mảng chuỗi hai chiều được khai báo theo cách </a:t>
            </a:r>
            <a:r>
              <a:rPr lang="vi-VN" dirty="0" smtClean="0"/>
              <a:t>sau:</a:t>
            </a:r>
            <a:r>
              <a:rPr lang="en-US" dirty="0" smtClean="0"/>
              <a:t> </a:t>
            </a:r>
            <a:r>
              <a:rPr lang="vi-VN" dirty="0" smtClean="0">
                <a:solidFill>
                  <a:schemeClr val="accent5"/>
                </a:solidFill>
              </a:rPr>
              <a:t>char </a:t>
            </a:r>
            <a:r>
              <a:rPr lang="vi-VN" dirty="0">
                <a:solidFill>
                  <a:schemeClr val="accent5"/>
                </a:solidFill>
              </a:rPr>
              <a:t>str_ary[25][80</a:t>
            </a:r>
            <a:r>
              <a:rPr lang="vi-VN" dirty="0" smtClean="0">
                <a:solidFill>
                  <a:schemeClr val="accent5"/>
                </a:solidFill>
              </a:rPr>
              <a:t>];</a:t>
            </a:r>
            <a:endParaRPr lang="en-US" dirty="0" smtClean="0">
              <a:solidFill>
                <a:schemeClr val="accent5"/>
              </a:solidFill>
            </a:endParaRPr>
          </a:p>
          <a:p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17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646" y="1488887"/>
            <a:ext cx="7523876" cy="4010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18961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KHỞI TẠO MẢNG ĐA CHIỀU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023" y="1034944"/>
            <a:ext cx="7659030" cy="4362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3649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TÓM TẮT BÀI HỌC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765" dirty="0"/>
              <a:t>Mảng </a:t>
            </a:r>
            <a:r>
              <a:rPr lang="vi-VN" sz="1765" dirty="0"/>
              <a:t>là một tập hợp các phần tử dữ liệu có cùng kiểu được tham chiếu bởi cùng một tên </a:t>
            </a:r>
            <a:r>
              <a:rPr lang="en-US" altLang="en-US" sz="1765" dirty="0"/>
              <a:t>:</a:t>
            </a:r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/>
              <a:t> </a:t>
            </a:r>
            <a:r>
              <a:rPr lang="vi-VN" sz="1765" dirty="0"/>
              <a:t>Mỗi phần tử của mảng có cùng kiểu dữ liệu, cùng lớp lưu trữ và có cùng các đặc </a:t>
            </a:r>
            <a:r>
              <a:rPr lang="vi-VN" sz="1765" dirty="0"/>
              <a:t>tính</a:t>
            </a:r>
            <a:endParaRPr lang="en-US" altLang="en-US" sz="1765" dirty="0">
              <a:solidFill>
                <a:srgbClr val="FFC000"/>
              </a:solidFill>
            </a:endParaRPr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1765" dirty="0"/>
              <a:t> </a:t>
            </a:r>
            <a:r>
              <a:rPr lang="vi-VN" sz="1765" dirty="0"/>
              <a:t>Mỗi phần tử được lưu trữ ở vị trí kế tiếp nhau trong bộ nhớ </a:t>
            </a:r>
            <a:r>
              <a:rPr lang="vi-VN" sz="1765" dirty="0"/>
              <a:t>chính</a:t>
            </a: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1765" dirty="0"/>
              <a:t>Chiều của mảng được xác định bởi số các chỉ số cần thiết để định danh duy nhất mỗi phần </a:t>
            </a:r>
            <a:r>
              <a:rPr lang="vi-VN" sz="1765" dirty="0"/>
              <a:t>tử</a:t>
            </a:r>
            <a:endParaRPr lang="en-US" sz="1765" dirty="0"/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1765" dirty="0"/>
              <a:t>Các mảng có thể có các kiểu dữ liệu như int, char, float, hoặc </a:t>
            </a:r>
            <a:r>
              <a:rPr lang="vi-VN" sz="1765" dirty="0"/>
              <a:t>double</a:t>
            </a:r>
            <a:endParaRPr lang="en-US" sz="1765" dirty="0"/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1765" dirty="0"/>
              <a:t>Các mảng extern và static có thể được khởi tạo khi khai </a:t>
            </a:r>
            <a:r>
              <a:rPr lang="vi-VN" sz="1765" dirty="0"/>
              <a:t>báo</a:t>
            </a:r>
            <a:endParaRPr lang="en-US" sz="1765" dirty="0"/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1765" dirty="0"/>
              <a:t>Mảng hai chiều có thể xem như là một mảng của các mảng một chiều</a:t>
            </a:r>
            <a:endParaRPr lang="en-US" altLang="en-US" sz="1765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19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4761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MỤC TIÊU BÀI HỌC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Các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 smtClean="0"/>
              <a:t>mảng</a:t>
            </a:r>
            <a:endParaRPr lang="en-US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smtClean="0"/>
              <a:t>C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khởi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endParaRPr lang="en-US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chuỗi</a:t>
            </a:r>
            <a:r>
              <a:rPr lang="en-US" dirty="0"/>
              <a:t> /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 smtClean="0"/>
              <a:t>tự</a:t>
            </a:r>
            <a:endParaRPr lang="en-US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 smtClean="0"/>
              <a:t>chiều</a:t>
            </a:r>
            <a:endParaRPr lang="en-US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khởi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chiều</a:t>
            </a:r>
            <a:endParaRPr lang="en-US" dirty="0" smtClean="0">
              <a:solidFill>
                <a:srgbClr val="FFC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318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662953" y="687141"/>
            <a:ext cx="7772400" cy="1470025"/>
          </a:xfrm>
        </p:spPr>
        <p:txBody>
          <a:bodyPr/>
          <a:lstStyle/>
          <a:p>
            <a:pPr algn="ctr">
              <a:defRPr/>
            </a:pPr>
            <a:r>
              <a:rPr lang="en-US" smtClean="0"/>
              <a:t>HỎI ĐÁP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7438" y="2260601"/>
            <a:ext cx="3975100" cy="3276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20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05076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" t="22343" r="2682" b="25428"/>
          <a:stretch/>
        </p:blipFill>
        <p:spPr>
          <a:xfrm>
            <a:off x="0" y="-2"/>
            <a:ext cx="12238039" cy="392430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301DAAA9-0579-4BCE-AD5C-42ECEE80825A}"/>
              </a:ext>
            </a:extLst>
          </p:cNvPr>
          <p:cNvSpPr txBox="1"/>
          <p:nvPr/>
        </p:nvSpPr>
        <p:spPr>
          <a:xfrm>
            <a:off x="412376" y="4133675"/>
            <a:ext cx="11386111" cy="1477328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sz="6000" b="1" smtClean="0">
                <a:solidFill>
                  <a:srgbClr val="7030A0"/>
                </a:solidFill>
                <a:latin typeface="UTM Avo" panose="02040603050506020204" pitchFamily="18" charset="0"/>
              </a:rPr>
              <a:t>TRẢI NGHIỆM THỰC HÀNH</a:t>
            </a:r>
            <a:endParaRPr lang="en-US" sz="6000" b="1" dirty="0">
              <a:solidFill>
                <a:srgbClr val="7030A0"/>
              </a:solidFill>
              <a:latin typeface="UTM Avo" panose="02040603050506020204" pitchFamily="18" charset="0"/>
            </a:endParaRPr>
          </a:p>
        </p:txBody>
      </p:sp>
      <p:pic>
        <p:nvPicPr>
          <p:cNvPr id="7" name="Picture 6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519"/>
          <a:stretch/>
        </p:blipFill>
        <p:spPr>
          <a:xfrm>
            <a:off x="0" y="6375400"/>
            <a:ext cx="12192000" cy="4826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Logic Building and Elementary Programming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04AFE-2503-429A-9F6C-BDE447D71329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406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01DAAA9-0579-4BCE-AD5C-42ECEE80825A}"/>
              </a:ext>
            </a:extLst>
          </p:cNvPr>
          <p:cNvSpPr txBox="1"/>
          <p:nvPr/>
        </p:nvSpPr>
        <p:spPr>
          <a:xfrm>
            <a:off x="4275164" y="1776956"/>
            <a:ext cx="7055357" cy="79534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vi-VN" sz="3500" b="1" dirty="0" smtClean="0">
                <a:ln>
                  <a:solidFill>
                    <a:schemeClr val="bg1"/>
                  </a:solidFill>
                </a:ln>
                <a:solidFill>
                  <a:srgbClr val="600477"/>
                </a:solidFill>
                <a:latin typeface="UTM Avo" panose="02040603050506020204" pitchFamily="18" charset="0"/>
              </a:rPr>
              <a:t>TRÂN TRỌNG CẢM ƠN!</a:t>
            </a:r>
            <a:endParaRPr lang="en-US" sz="3500" b="1" dirty="0">
              <a:ln>
                <a:solidFill>
                  <a:schemeClr val="bg1"/>
                </a:solidFill>
              </a:ln>
              <a:solidFill>
                <a:srgbClr val="600477"/>
              </a:solidFill>
              <a:latin typeface="UTM Avo" panose="02040603050506020204" pitchFamily="18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871" y="675061"/>
            <a:ext cx="3777949" cy="467543"/>
          </a:xfrm>
          <a:prstGeom prst="rect">
            <a:avLst/>
          </a:prstGeom>
        </p:spPr>
      </p:pic>
      <p:sp>
        <p:nvSpPr>
          <p:cNvPr id="10" name="Google Shape;4741;p464"/>
          <p:cNvSpPr txBox="1">
            <a:spLocks/>
          </p:cNvSpPr>
          <p:nvPr/>
        </p:nvSpPr>
        <p:spPr>
          <a:xfrm>
            <a:off x="5772553" y="2929613"/>
            <a:ext cx="5991075" cy="401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</a:rPr>
              <a:t>238 </a:t>
            </a:r>
            <a:r>
              <a:rPr lang="en-US" sz="1800" b="1" dirty="0" err="1" smtClean="0">
                <a:latin typeface="Roboto"/>
              </a:rPr>
              <a:t>Hoàng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Quốc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Việt</a:t>
            </a:r>
            <a:r>
              <a:rPr lang="en-US" sz="1800" b="1" dirty="0" smtClean="0">
                <a:latin typeface="Roboto"/>
              </a:rPr>
              <a:t>, </a:t>
            </a:r>
            <a:r>
              <a:rPr lang="en-US" sz="1800" b="1" dirty="0" err="1" smtClean="0">
                <a:latin typeface="Roboto"/>
              </a:rPr>
              <a:t>Bắc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Từ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Liêm</a:t>
            </a:r>
            <a:r>
              <a:rPr lang="en-US" sz="1800" b="1" dirty="0" smtClean="0">
                <a:latin typeface="Roboto"/>
              </a:rPr>
              <a:t>, </a:t>
            </a:r>
            <a:r>
              <a:rPr lang="en-US" sz="1800" b="1" dirty="0" err="1" smtClean="0">
                <a:latin typeface="Roboto"/>
              </a:rPr>
              <a:t>Hà</a:t>
            </a:r>
            <a:r>
              <a:rPr lang="en-US" sz="1800" b="1" dirty="0" smtClean="0">
                <a:latin typeface="Roboto"/>
              </a:rPr>
              <a:t> </a:t>
            </a:r>
            <a:r>
              <a:rPr lang="en-US" sz="1800" b="1" dirty="0" err="1" smtClean="0">
                <a:latin typeface="Roboto"/>
              </a:rPr>
              <a:t>Nội</a:t>
            </a:r>
            <a:endParaRPr lang="vi-VN" sz="1800" b="1" dirty="0">
              <a:latin typeface="Roboto"/>
            </a:endParaRPr>
          </a:p>
        </p:txBody>
      </p:sp>
      <p:sp>
        <p:nvSpPr>
          <p:cNvPr id="11" name="Google Shape;4742;p464"/>
          <p:cNvSpPr txBox="1">
            <a:spLocks/>
          </p:cNvSpPr>
          <p:nvPr/>
        </p:nvSpPr>
        <p:spPr>
          <a:xfrm>
            <a:off x="5772553" y="3520137"/>
            <a:ext cx="369520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</a:rPr>
              <a:t>0968.27.6996</a:t>
            </a:r>
            <a:endParaRPr lang="en-US" sz="1800" b="1" dirty="0">
              <a:latin typeface="Roboto"/>
            </a:endParaRPr>
          </a:p>
        </p:txBody>
      </p:sp>
      <p:sp>
        <p:nvSpPr>
          <p:cNvPr id="12" name="Google Shape;4743;p464"/>
          <p:cNvSpPr txBox="1">
            <a:spLocks/>
          </p:cNvSpPr>
          <p:nvPr/>
        </p:nvSpPr>
        <p:spPr>
          <a:xfrm>
            <a:off x="5772553" y="4166421"/>
            <a:ext cx="48639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  <a:hlinkClick r:id="rId3"/>
              </a:rPr>
              <a:t>tuyensinh@bachkhoa-aptech.edu.vn</a:t>
            </a:r>
            <a:endParaRPr lang="en-US" sz="1800" b="1" dirty="0">
              <a:latin typeface="Roboto"/>
            </a:endParaRPr>
          </a:p>
        </p:txBody>
      </p:sp>
      <p:pic>
        <p:nvPicPr>
          <p:cNvPr id="13" name="Google Shape;4745;p464" descr="Receiver"/>
          <p:cNvPicPr preferRelativeResize="0">
            <a:picLocks/>
          </p:cNvPicPr>
          <p:nvPr/>
        </p:nvPicPr>
        <p:blipFill rotWithShape="1">
          <a:blip r:embed="rId4">
            <a:alphaModFix/>
            <a:biLevel thresh="50000"/>
          </a:blip>
          <a:srcRect/>
          <a:stretch/>
        </p:blipFill>
        <p:spPr>
          <a:xfrm>
            <a:off x="5104559" y="3423731"/>
            <a:ext cx="469813" cy="469812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4" name="Google Shape;4746;p464" descr="Envelope"/>
          <p:cNvPicPr preferRelativeResize="0">
            <a:picLocks/>
          </p:cNvPicPr>
          <p:nvPr/>
        </p:nvPicPr>
        <p:blipFill rotWithShape="1">
          <a:blip r:embed="rId5">
            <a:alphaModFix/>
            <a:biLevel thresh="50000"/>
          </a:blip>
          <a:srcRect/>
          <a:stretch/>
        </p:blipFill>
        <p:spPr>
          <a:xfrm>
            <a:off x="5104559" y="4070014"/>
            <a:ext cx="469813" cy="469812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5" name="Google Shape;4748;p464" descr="User"/>
          <p:cNvPicPr preferRelativeResize="0">
            <a:picLocks/>
          </p:cNvPicPr>
          <p:nvPr/>
        </p:nvPicPr>
        <p:blipFill rotWithShape="1">
          <a:blip r:embed="rId6">
            <a:alphaModFix/>
            <a:biLevel thresh="50000"/>
          </a:blip>
          <a:srcRect/>
          <a:stretch/>
        </p:blipFill>
        <p:spPr>
          <a:xfrm>
            <a:off x="5104559" y="2833206"/>
            <a:ext cx="469813" cy="469812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6" name="Google Shape;4749;p464" descr="decorative element"/>
          <p:cNvCxnSpPr/>
          <p:nvPr/>
        </p:nvCxnSpPr>
        <p:spPr>
          <a:xfrm>
            <a:off x="5170080" y="3303018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7" name="Google Shape;4750;p464" descr="decorative element"/>
          <p:cNvCxnSpPr/>
          <p:nvPr/>
        </p:nvCxnSpPr>
        <p:spPr>
          <a:xfrm>
            <a:off x="5170080" y="3902174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8" name="Google Shape;4751;p464" descr="decorative element"/>
          <p:cNvCxnSpPr/>
          <p:nvPr/>
        </p:nvCxnSpPr>
        <p:spPr>
          <a:xfrm>
            <a:off x="5170080" y="4651474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cxnSp>
        <p:nvCxnSpPr>
          <p:cNvPr id="19" name="Google Shape;4751;p464" descr="decorative element"/>
          <p:cNvCxnSpPr/>
          <p:nvPr/>
        </p:nvCxnSpPr>
        <p:spPr>
          <a:xfrm>
            <a:off x="5170080" y="5302637"/>
            <a:ext cx="4297680" cy="0"/>
          </a:xfrm>
          <a:prstGeom prst="straightConnector1">
            <a:avLst/>
          </a:prstGeom>
          <a:noFill/>
          <a:ln w="9525" cap="flat" cmpd="sng">
            <a:solidFill>
              <a:srgbClr val="7030A0"/>
            </a:solidFill>
            <a:prstDash val="dash"/>
            <a:miter lim="800000"/>
            <a:headEnd type="none" w="sm" len="sm"/>
            <a:tailEnd type="none" w="sm" len="sm"/>
          </a:ln>
        </p:spPr>
      </p:cxnSp>
      <p:sp>
        <p:nvSpPr>
          <p:cNvPr id="20" name="Google Shape;4743;p464"/>
          <p:cNvSpPr txBox="1">
            <a:spLocks/>
          </p:cNvSpPr>
          <p:nvPr/>
        </p:nvSpPr>
        <p:spPr>
          <a:xfrm>
            <a:off x="5772553" y="4845294"/>
            <a:ext cx="4863925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>
                <a:schemeClr val="lt1"/>
              </a:buClr>
              <a:buSzPts val="1800"/>
              <a:buFont typeface="Arial" panose="020B0604020202020204" pitchFamily="34" charset="0"/>
              <a:buNone/>
            </a:pPr>
            <a:r>
              <a:rPr lang="en-US" sz="1800" b="1" dirty="0" smtClean="0">
                <a:latin typeface="Roboto"/>
                <a:hlinkClick r:id="rId3"/>
              </a:rPr>
              <a:t>www.bachkhoa-aptech.edu.vn</a:t>
            </a:r>
            <a:endParaRPr lang="en-US" sz="1800" b="1" dirty="0">
              <a:latin typeface="Roboto"/>
            </a:endParaRPr>
          </a:p>
        </p:txBody>
      </p:sp>
      <p:pic>
        <p:nvPicPr>
          <p:cNvPr id="7170" name="Picture 2" descr="Káº¿t quáº£ hÃ¬nh áº£nh cho world icon PNG"/>
          <p:cNvPicPr>
            <a:picLocks noChangeAspect="1" noChangeArrowheads="1"/>
          </p:cNvPicPr>
          <p:nvPr/>
        </p:nvPicPr>
        <p:blipFill>
          <a:blip r:embed="rId7" cstate="print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321" y="4771421"/>
            <a:ext cx="424744" cy="42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301DAAA9-0579-4BCE-AD5C-42ECEE80825A}"/>
              </a:ext>
            </a:extLst>
          </p:cNvPr>
          <p:cNvSpPr txBox="1"/>
          <p:nvPr/>
        </p:nvSpPr>
        <p:spPr>
          <a:xfrm>
            <a:off x="4823737" y="701033"/>
            <a:ext cx="7128577" cy="39363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b="1" dirty="0" smtClean="0">
                <a:latin typeface="UTM Avo" panose="02040603050506020204" pitchFamily="18" charset="0"/>
              </a:rPr>
              <a:t>HỆ THỐNG ĐÀO TẠO CNTT QUỐC TẾ BACHKHOA - APTECH</a:t>
            </a:r>
            <a:endParaRPr lang="en-US" sz="1500" b="1" dirty="0">
              <a:latin typeface="UTM Avo" panose="020406030505060202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96" y="1878372"/>
            <a:ext cx="3744411" cy="3735097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40FA-0942-482B-9F37-EA3921DFDA04}" type="slidenum">
              <a:rPr lang="vi-VN" smtClean="0"/>
              <a:t>22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28784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CÁC PHẦN TỬ VÀ CHỈ SỐ CỦA MẢNG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1588" dirty="0"/>
              <a:t>Mảng là một tập hợp các phần tử cố định có cùng một kiểu, gọi là kiểu phần tử. </a:t>
            </a:r>
            <a:endParaRPr lang="en-US" sz="1588" dirty="0"/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588" dirty="0">
                <a:latin typeface="+mn-lt"/>
              </a:rPr>
              <a:t>   </a:t>
            </a:r>
            <a:r>
              <a:rPr lang="vi-VN" sz="1588" dirty="0">
                <a:latin typeface="+mn-lt"/>
              </a:rPr>
              <a:t>Kiểu phần tử có thể là có các kiểu bất kỳ: ký tự, số, chuỗi ký tự… </a:t>
            </a:r>
            <a:endParaRPr lang="en-US" sz="1588" dirty="0">
              <a:latin typeface="+mn-lt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588" dirty="0">
                <a:latin typeface="+mn-lt"/>
              </a:rPr>
              <a:t>   C</a:t>
            </a:r>
            <a:r>
              <a:rPr lang="vi-VN" sz="1588" dirty="0">
                <a:latin typeface="+mn-lt"/>
              </a:rPr>
              <a:t>ũng có khi ta sử dụng kiểu mảng để làm kiểu phần tử cho một mảng (trong trường hợp này ta gọi là mảng của mảng hay mảng nhiều chiều)</a:t>
            </a:r>
            <a:endParaRPr lang="en-US" altLang="en-US" sz="1588" dirty="0">
              <a:latin typeface="+mn-lt"/>
            </a:endParaRPr>
          </a:p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588" dirty="0" err="1"/>
              <a:t>Mỗi</a:t>
            </a:r>
            <a:r>
              <a:rPr lang="en-US" altLang="en-US" sz="1588" dirty="0"/>
              <a:t> </a:t>
            </a:r>
            <a:r>
              <a:rPr lang="en-US" altLang="en-US" sz="1588" dirty="0" err="1"/>
              <a:t>phần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tử</a:t>
            </a:r>
            <a:r>
              <a:rPr lang="en-US" altLang="en-US" sz="1588" dirty="0"/>
              <a:t> </a:t>
            </a:r>
            <a:r>
              <a:rPr lang="en-US" altLang="en-US" sz="1588" dirty="0" err="1"/>
              <a:t>được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xác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định</a:t>
            </a:r>
            <a:r>
              <a:rPr lang="en-US" altLang="en-US" sz="1588" dirty="0"/>
              <a:t> </a:t>
            </a:r>
            <a:r>
              <a:rPr lang="en-US" altLang="en-US" sz="1588" dirty="0" err="1"/>
              <a:t>bằng</a:t>
            </a:r>
            <a:r>
              <a:rPr lang="en-US" altLang="en-US" sz="1588" dirty="0"/>
              <a:t> </a:t>
            </a:r>
            <a:r>
              <a:rPr lang="en-US" altLang="en-US" sz="1588" dirty="0" err="1"/>
              <a:t>một</a:t>
            </a:r>
            <a:r>
              <a:rPr lang="en-US" altLang="en-US" sz="1588" dirty="0"/>
              <a:t> </a:t>
            </a:r>
            <a:r>
              <a:rPr lang="en-US" altLang="en-US" sz="1588" dirty="0" err="1"/>
              <a:t>số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thứ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tự</a:t>
            </a:r>
            <a:r>
              <a:rPr lang="en-US" altLang="en-US" sz="1588" dirty="0"/>
              <a:t> (</a:t>
            </a:r>
            <a:r>
              <a:rPr lang="en-US" altLang="en-US" sz="1588" dirty="0" err="1"/>
              <a:t>còn</a:t>
            </a:r>
            <a:r>
              <a:rPr lang="en-US" altLang="en-US" sz="1588" dirty="0"/>
              <a:t> </a:t>
            </a:r>
            <a:r>
              <a:rPr lang="en-US" altLang="en-US" sz="1588" dirty="0" err="1"/>
              <a:t>gọi</a:t>
            </a:r>
            <a:r>
              <a:rPr lang="en-US" altLang="en-US" sz="1588" dirty="0"/>
              <a:t> </a:t>
            </a:r>
            <a:r>
              <a:rPr lang="en-US" altLang="en-US" sz="1588" dirty="0" err="1"/>
              <a:t>là</a:t>
            </a:r>
            <a:r>
              <a:rPr lang="en-US" altLang="en-US" sz="1588" dirty="0"/>
              <a:t> </a:t>
            </a:r>
            <a:r>
              <a:rPr lang="en-US" altLang="en-US" sz="1588" dirty="0" err="1"/>
              <a:t>chỉ</a:t>
            </a:r>
            <a:r>
              <a:rPr lang="en-US" altLang="en-US" sz="1588" dirty="0"/>
              <a:t> </a:t>
            </a:r>
            <a:r>
              <a:rPr lang="en-US" altLang="en-US" sz="1588" dirty="0" err="1"/>
              <a:t>số</a:t>
            </a:r>
            <a:r>
              <a:rPr lang="en-US" altLang="en-US" sz="1588" dirty="0"/>
              <a:t>) </a:t>
            </a:r>
            <a:r>
              <a:rPr lang="en-US" altLang="en-US" sz="1588" dirty="0" err="1"/>
              <a:t>duy</a:t>
            </a:r>
            <a:r>
              <a:rPr lang="en-US" altLang="en-US" sz="1588" dirty="0"/>
              <a:t> </a:t>
            </a:r>
            <a:r>
              <a:rPr lang="en-US" altLang="en-US" sz="1588" dirty="0" err="1"/>
              <a:t>nhất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trong</a:t>
            </a:r>
            <a:r>
              <a:rPr lang="en-US" altLang="en-US" sz="1588" dirty="0"/>
              <a:t> </a:t>
            </a:r>
            <a:r>
              <a:rPr lang="en-US" altLang="en-US" sz="1588" dirty="0" err="1"/>
              <a:t>mảng</a:t>
            </a:r>
            <a:endParaRPr lang="en-US" altLang="en-US" sz="1588" dirty="0"/>
          </a:p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588" dirty="0" err="1"/>
              <a:t>Số</a:t>
            </a:r>
            <a:r>
              <a:rPr lang="en-US" altLang="en-US" sz="1588" dirty="0"/>
              <a:t> </a:t>
            </a:r>
            <a:r>
              <a:rPr lang="en-US" altLang="en-US" sz="1588" dirty="0" err="1"/>
              <a:t>chiều</a:t>
            </a:r>
            <a:r>
              <a:rPr lang="en-US" altLang="en-US" sz="1588" dirty="0"/>
              <a:t> </a:t>
            </a:r>
            <a:r>
              <a:rPr lang="en-US" altLang="en-US" sz="1588" dirty="0" err="1"/>
              <a:t>của</a:t>
            </a:r>
            <a:r>
              <a:rPr lang="en-US" altLang="en-US" sz="1588" dirty="0"/>
              <a:t> </a:t>
            </a:r>
            <a:r>
              <a:rPr lang="en-US" altLang="en-US" sz="1588" dirty="0" err="1"/>
              <a:t>mảng</a:t>
            </a:r>
            <a:r>
              <a:rPr lang="en-US" altLang="en-US" sz="1588" dirty="0"/>
              <a:t> </a:t>
            </a:r>
            <a:r>
              <a:rPr lang="en-US" altLang="en-US" sz="1588" dirty="0" err="1"/>
              <a:t>được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xác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định</a:t>
            </a:r>
            <a:r>
              <a:rPr lang="en-US" altLang="en-US" sz="1588" dirty="0"/>
              <a:t> </a:t>
            </a:r>
            <a:r>
              <a:rPr lang="en-US" altLang="en-US" sz="1588" dirty="0" err="1"/>
              <a:t>bằng</a:t>
            </a:r>
            <a:r>
              <a:rPr lang="en-US" altLang="en-US" sz="1588" dirty="0"/>
              <a:t> </a:t>
            </a:r>
            <a:r>
              <a:rPr lang="en-US" altLang="en-US" sz="1588" dirty="0" err="1"/>
              <a:t>số</a:t>
            </a:r>
            <a:r>
              <a:rPr lang="en-US" altLang="en-US" sz="1588" dirty="0"/>
              <a:t> </a:t>
            </a:r>
            <a:r>
              <a:rPr lang="en-US" altLang="en-US" sz="1588" dirty="0" err="1"/>
              <a:t>các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chỉ</a:t>
            </a:r>
            <a:r>
              <a:rPr lang="en-US" altLang="en-US" sz="1588" dirty="0"/>
              <a:t> </a:t>
            </a:r>
            <a:r>
              <a:rPr lang="en-US" altLang="en-US" sz="1588" dirty="0" err="1"/>
              <a:t>số</a:t>
            </a:r>
            <a:r>
              <a:rPr lang="en-US" altLang="en-US" sz="1588" dirty="0"/>
              <a:t> </a:t>
            </a:r>
            <a:r>
              <a:rPr lang="en-US" altLang="en-US" sz="1588" dirty="0" err="1"/>
              <a:t>cần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thiết</a:t>
            </a:r>
            <a:r>
              <a:rPr lang="en-US" altLang="en-US" sz="1588" dirty="0"/>
              <a:t> </a:t>
            </a:r>
            <a:r>
              <a:rPr lang="en-US" altLang="en-US" sz="1588" dirty="0" err="1"/>
              <a:t>để</a:t>
            </a:r>
            <a:r>
              <a:rPr lang="en-US" altLang="en-US" sz="1588" dirty="0"/>
              <a:t> </a:t>
            </a:r>
            <a:r>
              <a:rPr lang="en-US" altLang="en-US" sz="1588" dirty="0" err="1"/>
              <a:t>định</a:t>
            </a:r>
            <a:r>
              <a:rPr lang="en-US" altLang="en-US" sz="1588" dirty="0"/>
              <a:t> </a:t>
            </a:r>
            <a:r>
              <a:rPr lang="en-US" altLang="en-US" sz="1588" dirty="0" err="1"/>
              <a:t>danh</a:t>
            </a:r>
            <a:r>
              <a:rPr lang="en-US" altLang="en-US" sz="1588" dirty="0"/>
              <a:t> </a:t>
            </a:r>
            <a:r>
              <a:rPr lang="en-US" altLang="en-US" sz="1588" dirty="0" err="1"/>
              <a:t>duy</a:t>
            </a:r>
            <a:r>
              <a:rPr lang="en-US" altLang="en-US" sz="1588" dirty="0"/>
              <a:t> </a:t>
            </a:r>
            <a:r>
              <a:rPr lang="en-US" altLang="en-US" sz="1588" dirty="0" err="1"/>
              <a:t>nhất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từng</a:t>
            </a:r>
            <a:r>
              <a:rPr lang="en-US" altLang="en-US" sz="1588" dirty="0"/>
              <a:t> </a:t>
            </a:r>
            <a:r>
              <a:rPr lang="en-US" altLang="en-US" sz="1588" dirty="0" err="1"/>
              <a:t>phần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tử</a:t>
            </a:r>
            <a:endParaRPr lang="en-US" altLang="en-US" sz="1588" dirty="0"/>
          </a:p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588" dirty="0"/>
              <a:t>Chỉ </a:t>
            </a:r>
            <a:r>
              <a:rPr lang="en-US" altLang="en-US" sz="1588" dirty="0" err="1"/>
              <a:t>số</a:t>
            </a:r>
            <a:r>
              <a:rPr lang="en-US" altLang="en-US" sz="1588" dirty="0"/>
              <a:t> </a:t>
            </a:r>
            <a:r>
              <a:rPr lang="en-US" altLang="en-US" sz="1588" dirty="0" err="1"/>
              <a:t>là</a:t>
            </a:r>
            <a:r>
              <a:rPr lang="en-US" altLang="en-US" sz="1588" dirty="0"/>
              <a:t> </a:t>
            </a:r>
            <a:r>
              <a:rPr lang="en-US" altLang="en-US" sz="1588" dirty="0" err="1"/>
              <a:t>một</a:t>
            </a:r>
            <a:r>
              <a:rPr lang="en-US" altLang="en-US" sz="1588" dirty="0"/>
              <a:t> </a:t>
            </a:r>
            <a:r>
              <a:rPr lang="en-US" altLang="en-US" sz="1588" dirty="0" err="1"/>
              <a:t>số</a:t>
            </a:r>
            <a:r>
              <a:rPr lang="en-US" altLang="en-US" sz="1588" dirty="0"/>
              <a:t> </a:t>
            </a:r>
            <a:r>
              <a:rPr lang="en-US" altLang="en-US" sz="1588" dirty="0" err="1"/>
              <a:t>nguyên</a:t>
            </a:r>
            <a:r>
              <a:rPr lang="en-US" altLang="en-US" sz="1588" dirty="0"/>
              <a:t> </a:t>
            </a:r>
            <a:r>
              <a:rPr lang="en-US" altLang="en-US" sz="1588" dirty="0" err="1"/>
              <a:t>không</a:t>
            </a:r>
            <a:r>
              <a:rPr lang="en-US" altLang="en-US" sz="1588" dirty="0"/>
              <a:t> </a:t>
            </a:r>
            <a:r>
              <a:rPr lang="en-US" altLang="en-US" sz="1588" dirty="0" err="1"/>
              <a:t>âm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trong</a:t>
            </a:r>
            <a:r>
              <a:rPr lang="en-US" altLang="en-US" sz="1588" dirty="0"/>
              <a:t> </a:t>
            </a:r>
            <a:r>
              <a:rPr lang="en-US" altLang="en-US" sz="1588" dirty="0"/>
              <a:t>[ ] </a:t>
            </a:r>
            <a:r>
              <a:rPr lang="en-US" altLang="en-US" sz="1588" dirty="0" err="1"/>
              <a:t>đặt</a:t>
            </a:r>
            <a:r>
              <a:rPr lang="en-US" altLang="en-US" sz="1588" dirty="0"/>
              <a:t> </a:t>
            </a:r>
            <a:r>
              <a:rPr lang="en-US" altLang="en-US" sz="1588" dirty="0" err="1"/>
              <a:t>ngay</a:t>
            </a:r>
            <a:r>
              <a:rPr lang="en-US" altLang="en-US" sz="1588" dirty="0"/>
              <a:t> </a:t>
            </a:r>
            <a:r>
              <a:rPr lang="en-US" altLang="en-US" sz="1588" dirty="0" err="1"/>
              <a:t>sau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tên</a:t>
            </a:r>
            <a:r>
              <a:rPr lang="en-US" altLang="en-US" sz="1588" dirty="0"/>
              <a:t> </a:t>
            </a:r>
            <a:r>
              <a:rPr lang="en-US" altLang="en-US" sz="1588" dirty="0" err="1"/>
              <a:t>mảng</a:t>
            </a:r>
            <a:endParaRPr lang="en-US" altLang="en-US" sz="1588" dirty="0"/>
          </a:p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588" dirty="0"/>
              <a:t>Chỉ </a:t>
            </a:r>
            <a:r>
              <a:rPr lang="en-US" altLang="en-US" sz="1588" dirty="0" err="1"/>
              <a:t>số</a:t>
            </a:r>
            <a:r>
              <a:rPr lang="en-US" altLang="en-US" sz="1588" dirty="0"/>
              <a:t> </a:t>
            </a:r>
            <a:r>
              <a:rPr lang="en-US" altLang="en-US" sz="1588" dirty="0" err="1"/>
              <a:t>của</a:t>
            </a:r>
            <a:r>
              <a:rPr lang="en-US" altLang="en-US" sz="1588" dirty="0"/>
              <a:t> </a:t>
            </a:r>
            <a:r>
              <a:rPr lang="en-US" altLang="en-US" sz="1588" dirty="0" err="1"/>
              <a:t>mảng</a:t>
            </a:r>
            <a:r>
              <a:rPr lang="en-US" altLang="en-US" sz="1588" dirty="0"/>
              <a:t> (</a:t>
            </a:r>
            <a:r>
              <a:rPr lang="en-US" altLang="en-US" sz="1588" dirty="0" err="1"/>
              <a:t>trong</a:t>
            </a:r>
            <a:r>
              <a:rPr lang="en-US" altLang="en-US" sz="1588" dirty="0"/>
              <a:t> C) </a:t>
            </a:r>
            <a:r>
              <a:rPr lang="en-US" altLang="en-US" sz="1588" dirty="0" err="1"/>
              <a:t>được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bắt</a:t>
            </a:r>
            <a:r>
              <a:rPr lang="en-US" altLang="en-US" sz="1588" dirty="0"/>
              <a:t> </a:t>
            </a:r>
            <a:r>
              <a:rPr lang="en-US" altLang="en-US" sz="1588" dirty="0" err="1"/>
              <a:t>đầu</a:t>
            </a:r>
            <a:r>
              <a:rPr lang="en-US" altLang="en-US" sz="1588" dirty="0"/>
              <a:t> </a:t>
            </a:r>
            <a:r>
              <a:rPr lang="en-US" altLang="en-US" sz="1588" dirty="0" err="1"/>
              <a:t>là</a:t>
            </a:r>
            <a:r>
              <a:rPr lang="en-US" altLang="en-US" sz="1588" dirty="0"/>
              <a:t> 0</a:t>
            </a: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588" dirty="0" err="1"/>
              <a:t>Mảng</a:t>
            </a:r>
            <a:r>
              <a:rPr lang="en-US" altLang="en-US" sz="1588" dirty="0"/>
              <a:t> </a:t>
            </a:r>
            <a:r>
              <a:rPr lang="en-US" altLang="en-US" sz="1588" b="1" i="1" dirty="0"/>
              <a:t>player</a:t>
            </a:r>
            <a:r>
              <a:rPr lang="en-US" altLang="en-US" sz="1588" dirty="0"/>
              <a:t> </a:t>
            </a:r>
            <a:r>
              <a:rPr lang="en-US" altLang="en-US" sz="1588" dirty="0" err="1"/>
              <a:t>với</a:t>
            </a:r>
            <a:r>
              <a:rPr lang="en-US" altLang="en-US" sz="1588" dirty="0"/>
              <a:t> 11 </a:t>
            </a:r>
            <a:r>
              <a:rPr lang="en-US" altLang="en-US" sz="1588" dirty="0" err="1"/>
              <a:t>phần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tử</a:t>
            </a:r>
            <a:r>
              <a:rPr lang="en-US" altLang="en-US" sz="1588" dirty="0"/>
              <a:t> 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588" smtClean="0"/>
              <a:t>	</a:t>
            </a:r>
            <a:r>
              <a:rPr lang="en-US" altLang="en-US" sz="1588" b="1" smtClean="0">
                <a:solidFill>
                  <a:srgbClr val="FFC000"/>
                </a:solidFill>
              </a:rPr>
              <a:t>player[0</a:t>
            </a:r>
            <a:r>
              <a:rPr lang="en-US" altLang="en-US" sz="1588" b="1" dirty="0">
                <a:solidFill>
                  <a:srgbClr val="FFC000"/>
                </a:solidFill>
              </a:rPr>
              <a:t>], player[1], player[2],…. player[10]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588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3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94708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KHAI BÁO MẢNG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588" dirty="0"/>
              <a:t>Các </a:t>
            </a:r>
            <a:r>
              <a:rPr lang="en-US" sz="1588" dirty="0" err="1"/>
              <a:t>đặc</a:t>
            </a:r>
            <a:r>
              <a:rPr lang="en-US" sz="1588" dirty="0"/>
              <a:t> </a:t>
            </a:r>
            <a:r>
              <a:rPr lang="en-US" sz="1588" dirty="0" err="1"/>
              <a:t>tính</a:t>
            </a:r>
            <a:r>
              <a:rPr lang="en-US" sz="1588" dirty="0"/>
              <a:t> </a:t>
            </a:r>
            <a:r>
              <a:rPr lang="en-US" sz="1588" dirty="0" err="1"/>
              <a:t>riêng</a:t>
            </a:r>
            <a:r>
              <a:rPr lang="en-US" sz="1588" dirty="0"/>
              <a:t> </a:t>
            </a:r>
            <a:r>
              <a:rPr lang="en-US" sz="1588" dirty="0" err="1"/>
              <a:t>của</a:t>
            </a:r>
            <a:r>
              <a:rPr lang="en-US" sz="1588" dirty="0"/>
              <a:t> </a:t>
            </a:r>
            <a:r>
              <a:rPr lang="en-US" sz="1588" dirty="0" err="1"/>
              <a:t>mảng</a:t>
            </a:r>
            <a:r>
              <a:rPr lang="en-US" sz="1588" dirty="0"/>
              <a:t> </a:t>
            </a:r>
            <a:r>
              <a:rPr lang="en-US" sz="1588" dirty="0" err="1"/>
              <a:t>cần</a:t>
            </a:r>
            <a:r>
              <a:rPr lang="en-US" sz="1588" dirty="0"/>
              <a:t> </a:t>
            </a:r>
            <a:r>
              <a:rPr lang="en-US" sz="1588" dirty="0" err="1"/>
              <a:t>được</a:t>
            </a:r>
            <a:r>
              <a:rPr lang="en-US" sz="1588" dirty="0"/>
              <a:t> </a:t>
            </a:r>
            <a:r>
              <a:rPr lang="en-US" sz="1588" dirty="0" err="1"/>
              <a:t>định</a:t>
            </a:r>
            <a:r>
              <a:rPr lang="en-US" sz="1588" dirty="0"/>
              <a:t> </a:t>
            </a:r>
            <a:r>
              <a:rPr lang="en-US" sz="1588" dirty="0" err="1"/>
              <a:t>nghĩa</a:t>
            </a:r>
            <a:endParaRPr lang="en-US" sz="1588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588" dirty="0"/>
              <a:t> </a:t>
            </a:r>
            <a:r>
              <a:rPr lang="en-US" sz="1588" dirty="0"/>
              <a:t>  </a:t>
            </a:r>
            <a:r>
              <a:rPr lang="en-US" sz="1588" dirty="0" err="1"/>
              <a:t>Lớp</a:t>
            </a:r>
            <a:r>
              <a:rPr lang="en-US" sz="1588" dirty="0"/>
              <a:t> </a:t>
            </a:r>
            <a:r>
              <a:rPr lang="en-US" sz="1588" dirty="0" err="1"/>
              <a:t>lưu</a:t>
            </a:r>
            <a:r>
              <a:rPr lang="en-US" sz="1588" dirty="0"/>
              <a:t> </a:t>
            </a:r>
            <a:r>
              <a:rPr lang="en-US" sz="1588" dirty="0" err="1"/>
              <a:t>trữ</a:t>
            </a:r>
            <a:endParaRPr lang="en-US" sz="1588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588" dirty="0"/>
              <a:t> </a:t>
            </a:r>
            <a:r>
              <a:rPr lang="en-US" sz="1588" dirty="0"/>
              <a:t>  </a:t>
            </a:r>
            <a:r>
              <a:rPr lang="en-US" sz="1588" dirty="0" err="1"/>
              <a:t>Kiểu</a:t>
            </a:r>
            <a:r>
              <a:rPr lang="en-US" sz="1588" dirty="0"/>
              <a:t> </a:t>
            </a:r>
            <a:r>
              <a:rPr lang="en-US" sz="1588" dirty="0" err="1"/>
              <a:t>dữ</a:t>
            </a:r>
            <a:r>
              <a:rPr lang="en-US" sz="1588" dirty="0"/>
              <a:t> </a:t>
            </a:r>
            <a:r>
              <a:rPr lang="en-US" sz="1588" dirty="0" err="1"/>
              <a:t>liệu</a:t>
            </a:r>
            <a:r>
              <a:rPr lang="en-US" sz="1588" dirty="0"/>
              <a:t> </a:t>
            </a:r>
            <a:r>
              <a:rPr lang="en-US" sz="1588" dirty="0" err="1"/>
              <a:t>của</a:t>
            </a:r>
            <a:r>
              <a:rPr lang="en-US" sz="1588" dirty="0"/>
              <a:t> </a:t>
            </a:r>
            <a:r>
              <a:rPr lang="en-US" sz="1588" dirty="0" err="1"/>
              <a:t>các</a:t>
            </a:r>
            <a:r>
              <a:rPr lang="en-US" sz="1588" dirty="0"/>
              <a:t> </a:t>
            </a:r>
            <a:r>
              <a:rPr lang="en-US" sz="1588" dirty="0" err="1"/>
              <a:t>phần</a:t>
            </a:r>
            <a:r>
              <a:rPr lang="en-US" sz="1588" dirty="0"/>
              <a:t> </a:t>
            </a:r>
            <a:r>
              <a:rPr lang="en-US" sz="1588" dirty="0" err="1"/>
              <a:t>tử</a:t>
            </a:r>
            <a:endParaRPr lang="en-US" sz="1588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588" dirty="0"/>
              <a:t>   </a:t>
            </a:r>
            <a:r>
              <a:rPr lang="en-US" sz="1588" dirty="0" err="1"/>
              <a:t>Tên</a:t>
            </a:r>
            <a:r>
              <a:rPr lang="en-US" sz="1588" dirty="0"/>
              <a:t> </a:t>
            </a:r>
            <a:r>
              <a:rPr lang="en-US" sz="1588" dirty="0" err="1"/>
              <a:t>mảng</a:t>
            </a:r>
            <a:endParaRPr lang="en-US" sz="1588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588" dirty="0"/>
              <a:t> </a:t>
            </a:r>
            <a:r>
              <a:rPr lang="en-US" sz="1588" dirty="0"/>
              <a:t>  </a:t>
            </a:r>
            <a:r>
              <a:rPr lang="en-US" sz="1588" dirty="0" err="1"/>
              <a:t>Kích</a:t>
            </a:r>
            <a:r>
              <a:rPr lang="en-US" sz="1588" dirty="0"/>
              <a:t> </a:t>
            </a:r>
            <a:r>
              <a:rPr lang="en-US" sz="1588" dirty="0" err="1"/>
              <a:t>thước</a:t>
            </a:r>
            <a:r>
              <a:rPr lang="en-US" sz="1588" dirty="0"/>
              <a:t> </a:t>
            </a:r>
            <a:r>
              <a:rPr lang="en-US" sz="1588" dirty="0" err="1"/>
              <a:t>mảng</a:t>
            </a:r>
            <a:endParaRPr lang="en-US" sz="1588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588" dirty="0" err="1"/>
              <a:t>Cú</a:t>
            </a:r>
            <a:r>
              <a:rPr lang="en-US" sz="1588" dirty="0"/>
              <a:t> </a:t>
            </a:r>
            <a:r>
              <a:rPr lang="en-US" sz="1588" dirty="0" err="1"/>
              <a:t>pháp</a:t>
            </a:r>
            <a:r>
              <a:rPr lang="en-US" sz="1588" dirty="0"/>
              <a:t> </a:t>
            </a:r>
            <a:r>
              <a:rPr lang="en-US" sz="1588" dirty="0" err="1"/>
              <a:t>khai</a:t>
            </a:r>
            <a:r>
              <a:rPr lang="en-US" sz="1588" dirty="0"/>
              <a:t> </a:t>
            </a:r>
            <a:r>
              <a:rPr lang="en-US" sz="1588" dirty="0" err="1"/>
              <a:t>báo</a:t>
            </a:r>
            <a:r>
              <a:rPr lang="en-US" sz="1588" dirty="0"/>
              <a:t> </a:t>
            </a:r>
            <a:r>
              <a:rPr lang="en-US" sz="1588" dirty="0" err="1"/>
              <a:t>mảng</a:t>
            </a:r>
            <a:r>
              <a:rPr lang="en-US" sz="1588" dirty="0"/>
              <a:t> </a:t>
            </a:r>
            <a:r>
              <a:rPr lang="en-US" sz="1588" dirty="0" err="1"/>
              <a:t>một</a:t>
            </a:r>
            <a:r>
              <a:rPr lang="en-US" sz="1588" dirty="0"/>
              <a:t> </a:t>
            </a:r>
            <a:r>
              <a:rPr lang="en-US" sz="1588" dirty="0" err="1"/>
              <a:t>chiều</a:t>
            </a:r>
            <a:endParaRPr lang="en-US" sz="1588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588" dirty="0"/>
              <a:t>	</a:t>
            </a:r>
            <a:r>
              <a:rPr lang="en-US" sz="1588" dirty="0" err="1">
                <a:solidFill>
                  <a:srgbClr val="FFC000"/>
                </a:solidFill>
              </a:rPr>
              <a:t>DataType</a:t>
            </a:r>
            <a:r>
              <a:rPr lang="en-US" sz="1588" dirty="0">
                <a:solidFill>
                  <a:srgbClr val="FFC000"/>
                </a:solidFill>
              </a:rPr>
              <a:t> </a:t>
            </a:r>
            <a:r>
              <a:rPr lang="en-US" sz="1588" dirty="0" err="1">
                <a:solidFill>
                  <a:srgbClr val="FFC000"/>
                </a:solidFill>
              </a:rPr>
              <a:t>arrayName</a:t>
            </a:r>
            <a:r>
              <a:rPr lang="en-US" sz="1588" dirty="0">
                <a:solidFill>
                  <a:srgbClr val="FFC000"/>
                </a:solidFill>
              </a:rPr>
              <a:t>[size];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588" dirty="0" err="1"/>
              <a:t>Khai</a:t>
            </a:r>
            <a:r>
              <a:rPr lang="en-US" altLang="en-US" sz="1588" dirty="0"/>
              <a:t> </a:t>
            </a:r>
            <a:r>
              <a:rPr lang="en-US" altLang="en-US" sz="1588" dirty="0" err="1"/>
              <a:t>báo</a:t>
            </a:r>
            <a:r>
              <a:rPr lang="en-US" altLang="en-US" sz="1588" dirty="0"/>
              <a:t> </a:t>
            </a:r>
            <a:r>
              <a:rPr lang="en-US" altLang="en-US" sz="1588" dirty="0" err="1"/>
              <a:t>mảng</a:t>
            </a:r>
            <a:r>
              <a:rPr lang="en-US" altLang="en-US" sz="1588" dirty="0"/>
              <a:t> </a:t>
            </a:r>
            <a:r>
              <a:rPr lang="en-US" altLang="en-US" sz="1588" dirty="0" err="1"/>
              <a:t>giống</a:t>
            </a:r>
            <a:r>
              <a:rPr lang="en-US" altLang="en-US" sz="1588" dirty="0"/>
              <a:t> </a:t>
            </a:r>
            <a:r>
              <a:rPr lang="en-US" altLang="en-US" sz="1588" dirty="0" err="1"/>
              <a:t>như</a:t>
            </a:r>
            <a:r>
              <a:rPr lang="en-US" altLang="en-US" sz="1588" dirty="0"/>
              <a:t> </a:t>
            </a:r>
            <a:r>
              <a:rPr lang="en-US" altLang="en-US" sz="1588" dirty="0" err="1"/>
              <a:t>cách</a:t>
            </a:r>
            <a:r>
              <a:rPr lang="en-US" altLang="en-US" sz="1588" dirty="0"/>
              <a:t> </a:t>
            </a:r>
            <a:r>
              <a:rPr lang="en-US" altLang="en-US" sz="1588" dirty="0" err="1"/>
              <a:t>khai</a:t>
            </a:r>
            <a:r>
              <a:rPr lang="en-US" altLang="en-US" sz="1588" dirty="0"/>
              <a:t> </a:t>
            </a:r>
            <a:r>
              <a:rPr lang="en-US" altLang="en-US" sz="1588" dirty="0" err="1"/>
              <a:t>báo</a:t>
            </a:r>
            <a:r>
              <a:rPr lang="en-US" altLang="en-US" sz="1588" dirty="0"/>
              <a:t> </a:t>
            </a:r>
            <a:r>
              <a:rPr lang="en-US" altLang="en-US" sz="1588" dirty="0" err="1"/>
              <a:t>biến</a:t>
            </a:r>
            <a:r>
              <a:rPr lang="en-US" altLang="en-US" sz="1588" dirty="0"/>
              <a:t>. Chỉ </a:t>
            </a:r>
            <a:r>
              <a:rPr lang="en-US" altLang="en-US" sz="1588" dirty="0" err="1"/>
              <a:t>khác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là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tên</a:t>
            </a:r>
            <a:r>
              <a:rPr lang="en-US" altLang="en-US" sz="1588" dirty="0"/>
              <a:t> </a:t>
            </a:r>
            <a:r>
              <a:rPr lang="en-US" altLang="en-US" sz="1588" dirty="0" err="1"/>
              <a:t>mảng</a:t>
            </a:r>
            <a:r>
              <a:rPr lang="en-US" altLang="en-US" sz="1588" dirty="0"/>
              <a:t> </a:t>
            </a:r>
            <a:r>
              <a:rPr lang="en-US" altLang="en-US" sz="1588" dirty="0" err="1"/>
              <a:t>được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theo</a:t>
            </a:r>
            <a:r>
              <a:rPr lang="en-US" altLang="en-US" sz="1588" dirty="0"/>
              <a:t> </a:t>
            </a:r>
            <a:r>
              <a:rPr lang="en-US" altLang="en-US" sz="1588" dirty="0" err="1"/>
              <a:t>sau</a:t>
            </a:r>
            <a:r>
              <a:rPr lang="en-US" altLang="en-US" sz="1588" dirty="0"/>
              <a:t> </a:t>
            </a:r>
            <a:r>
              <a:rPr lang="en-US" altLang="en-US" sz="1588" dirty="0" err="1"/>
              <a:t>bởi</a:t>
            </a:r>
            <a:r>
              <a:rPr lang="en-US" altLang="en-US" sz="1588" dirty="0"/>
              <a:t> </a:t>
            </a:r>
            <a:r>
              <a:rPr lang="en-US" altLang="en-US" sz="1588" dirty="0" err="1"/>
              <a:t>một</a:t>
            </a:r>
            <a:r>
              <a:rPr lang="en-US" altLang="en-US" sz="1588" dirty="0"/>
              <a:t> </a:t>
            </a:r>
            <a:r>
              <a:rPr lang="en-US" altLang="en-US" sz="1588" dirty="0" err="1"/>
              <a:t>hoặc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nhiều</a:t>
            </a:r>
            <a:r>
              <a:rPr lang="en-US" altLang="en-US" sz="1588" dirty="0"/>
              <a:t> </a:t>
            </a:r>
            <a:r>
              <a:rPr lang="en-US" altLang="en-US" sz="1588" dirty="0" err="1"/>
              <a:t>biểu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thức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đặt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trong</a:t>
            </a:r>
            <a:r>
              <a:rPr lang="en-US" altLang="en-US" sz="1588" dirty="0"/>
              <a:t> </a:t>
            </a:r>
            <a:r>
              <a:rPr lang="en-US" altLang="en-US" sz="1588" dirty="0" err="1"/>
              <a:t>cặp</a:t>
            </a:r>
            <a:r>
              <a:rPr lang="en-US" altLang="en-US" sz="1588" dirty="0"/>
              <a:t> </a:t>
            </a:r>
            <a:r>
              <a:rPr lang="en-US" altLang="en-US" sz="1588" dirty="0" err="1"/>
              <a:t>dấu</a:t>
            </a:r>
            <a:r>
              <a:rPr lang="en-US" altLang="en-US" sz="1588" dirty="0"/>
              <a:t> </a:t>
            </a:r>
            <a:r>
              <a:rPr lang="en-US" altLang="en-US" sz="1588" dirty="0" err="1"/>
              <a:t>ngoặc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vuông</a:t>
            </a:r>
            <a:r>
              <a:rPr lang="en-US" altLang="en-US" sz="1588" dirty="0"/>
              <a:t> [], </a:t>
            </a:r>
            <a:r>
              <a:rPr lang="en-US" altLang="en-US" sz="1588" dirty="0" err="1"/>
              <a:t>để</a:t>
            </a:r>
            <a:r>
              <a:rPr lang="en-US" altLang="en-US" sz="1588" dirty="0"/>
              <a:t> </a:t>
            </a:r>
            <a:r>
              <a:rPr lang="en-US" altLang="en-US" sz="1588" dirty="0" err="1"/>
              <a:t>xác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định</a:t>
            </a:r>
            <a:r>
              <a:rPr lang="en-US" altLang="en-US" sz="1588" dirty="0"/>
              <a:t> </a:t>
            </a:r>
            <a:r>
              <a:rPr lang="en-US" altLang="en-US" sz="1588" dirty="0" err="1"/>
              <a:t>kích</a:t>
            </a:r>
            <a:r>
              <a:rPr lang="en-US" altLang="en-US" sz="1588" dirty="0"/>
              <a:t> </a:t>
            </a:r>
            <a:r>
              <a:rPr lang="en-US" altLang="en-US" sz="1588" dirty="0" err="1"/>
              <a:t>thước</a:t>
            </a:r>
            <a:r>
              <a:rPr lang="en-US" altLang="en-US" sz="1588" dirty="0"/>
              <a:t> </a:t>
            </a:r>
            <a:r>
              <a:rPr lang="en-US" altLang="en-US" sz="1588" dirty="0" err="1"/>
              <a:t>của</a:t>
            </a:r>
            <a:r>
              <a:rPr lang="en-US" altLang="en-US" sz="1588" dirty="0"/>
              <a:t> </a:t>
            </a:r>
            <a:r>
              <a:rPr lang="en-US" altLang="en-US" sz="1588" dirty="0" err="1"/>
              <a:t>mảng</a:t>
            </a:r>
            <a:r>
              <a:rPr lang="en-US" altLang="en-US" sz="1588" dirty="0"/>
              <a:t>.</a:t>
            </a:r>
            <a:endParaRPr lang="en-US" sz="1588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4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365" y="1508978"/>
            <a:ext cx="3723972" cy="35939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214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CÁC QUY TẮC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5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3" name="Diagram 2"/>
          <p:cNvGraphicFramePr/>
          <p:nvPr>
            <p:extLst/>
          </p:nvPr>
        </p:nvGraphicFramePr>
        <p:xfrm>
          <a:off x="1892048" y="868045"/>
          <a:ext cx="8283388" cy="5287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8620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KHỞI TẠO MẢNG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altLang="en-US" dirty="0" err="1">
                <a:latin typeface="Times New Roman" panose="02020603050405020304" pitchFamily="18" charset="0"/>
              </a:rPr>
              <a:t>Mỗi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phần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tử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của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một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mảng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b="1" dirty="0">
                <a:latin typeface="Times New Roman" panose="02020603050405020304" pitchFamily="18" charset="0"/>
              </a:rPr>
              <a:t>auto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cần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được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khởi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tạo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riêng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rẽ</a:t>
            </a:r>
            <a:r>
              <a:rPr lang="en-US" altLang="en-US" dirty="0" smtClean="0">
                <a:latin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US" dirty="0">
                <a:latin typeface="Times New Roman" panose="02020603050405020304" pitchFamily="18" charset="0"/>
              </a:rPr>
              <a:t>Trong </a:t>
            </a:r>
            <a:r>
              <a:rPr lang="en-US" altLang="en-US" dirty="0" err="1">
                <a:latin typeface="Times New Roman" panose="02020603050405020304" pitchFamily="18" charset="0"/>
              </a:rPr>
              <a:t>trường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hợp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mảng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b="1" dirty="0">
                <a:latin typeface="Times New Roman" panose="02020603050405020304" pitchFamily="18" charset="0"/>
              </a:rPr>
              <a:t>extern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và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b="1" dirty="0">
                <a:latin typeface="Times New Roman" panose="02020603050405020304" pitchFamily="18" charset="0"/>
              </a:rPr>
              <a:t>static</a:t>
            </a:r>
            <a:r>
              <a:rPr lang="en-US" altLang="en-US" dirty="0">
                <a:latin typeface="Times New Roman" panose="02020603050405020304" pitchFamily="18" charset="0"/>
              </a:rPr>
              <a:t>, </a:t>
            </a:r>
            <a:r>
              <a:rPr lang="en-US" altLang="en-US" dirty="0" err="1">
                <a:latin typeface="Times New Roman" panose="02020603050405020304" pitchFamily="18" charset="0"/>
              </a:rPr>
              <a:t>các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phần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tử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được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tự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động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khởi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tạo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với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giá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trị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smtClean="0">
                <a:latin typeface="Times New Roman" panose="02020603050405020304" pitchFamily="18" charset="0"/>
              </a:rPr>
              <a:t>0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altLang="en-US" dirty="0" err="1" smtClean="0">
                <a:latin typeface="Times New Roman" panose="02020603050405020304" pitchFamily="18" charset="0"/>
              </a:rPr>
              <a:t>Ví</a:t>
            </a:r>
            <a:r>
              <a:rPr lang="en-US" altLang="en-US" dirty="0" smtClean="0">
                <a:latin typeface="Times New Roman" panose="02020603050405020304" pitchFamily="18" charset="0"/>
              </a:rPr>
              <a:t> </a:t>
            </a:r>
            <a:r>
              <a:rPr lang="en-US" altLang="en-US" dirty="0" err="1" smtClean="0">
                <a:latin typeface="Times New Roman" panose="02020603050405020304" pitchFamily="18" charset="0"/>
              </a:rPr>
              <a:t>dụ</a:t>
            </a:r>
            <a:r>
              <a:rPr lang="en-US" altLang="en-US" dirty="0" smtClean="0">
                <a:latin typeface="Times New Roman" panose="02020603050405020304" pitchFamily="18" charset="0"/>
              </a:rPr>
              <a:t>:</a:t>
            </a:r>
          </a:p>
          <a:p>
            <a:pPr marL="156891" indent="0">
              <a:buNone/>
            </a:pPr>
            <a:endParaRPr lang="en-US" altLang="en-US" dirty="0">
              <a:latin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6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202" y="1990360"/>
            <a:ext cx="4423603" cy="3836719"/>
          </a:xfrm>
          <a:prstGeom prst="rect">
            <a:avLst/>
          </a:prstGeom>
        </p:spPr>
      </p:pic>
      <p:pic>
        <p:nvPicPr>
          <p:cNvPr id="1026" name="Picture 2" descr="C:\Users\Quang\AppData\Local\Temp\SNAGHTML15c49e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9610" y="2141838"/>
            <a:ext cx="3420296" cy="2669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36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QUẢN LÝ MẢNG TRONG C </a:t>
            </a:r>
            <a:r>
              <a:rPr lang="en-US" dirty="0" smtClean="0"/>
              <a:t>1-3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 eaLnBrk="1" hangingPunct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en-US" dirty="0"/>
              <a:t>Trong </a:t>
            </a:r>
            <a:r>
              <a:rPr lang="en-US" altLang="en-US" dirty="0" err="1"/>
              <a:t>ngôn</a:t>
            </a:r>
            <a:r>
              <a:rPr lang="en-US" altLang="en-US" dirty="0"/>
              <a:t> </a:t>
            </a:r>
            <a:r>
              <a:rPr lang="en-US" altLang="en-US" dirty="0" err="1"/>
              <a:t>ngữ</a:t>
            </a:r>
            <a:r>
              <a:rPr lang="en-US" altLang="en-US" dirty="0"/>
              <a:t> C, </a:t>
            </a:r>
            <a:r>
              <a:rPr lang="en-US" altLang="en-US" dirty="0" err="1"/>
              <a:t>mảng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>
                <a:cs typeface="Times New Roman" panose="02020603050405020304" pitchFamily="18" charset="0"/>
              </a:rPr>
              <a:t>“</a:t>
            </a:r>
            <a:r>
              <a:rPr lang="en-US" altLang="en-US" dirty="0" err="1">
                <a:cs typeface="Times New Roman" panose="02020603050405020304" pitchFamily="18" charset="0"/>
              </a:rPr>
              <a:t>đối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xử</a:t>
            </a:r>
            <a:r>
              <a:rPr lang="en-US" altLang="en-US" dirty="0">
                <a:cs typeface="Times New Roman" panose="02020603050405020304" pitchFamily="18" charset="0"/>
              </a:rPr>
              <a:t>” </a:t>
            </a:r>
            <a:r>
              <a:rPr lang="en-US" altLang="en-US" dirty="0" err="1"/>
              <a:t>không</a:t>
            </a:r>
            <a:r>
              <a:rPr lang="en-US" altLang="en-US" dirty="0"/>
              <a:t> </a:t>
            </a:r>
            <a:r>
              <a:rPr lang="en-US" altLang="en-US" dirty="0" err="1"/>
              <a:t>giống</a:t>
            </a:r>
            <a:r>
              <a:rPr lang="en-US" altLang="en-US" dirty="0"/>
              <a:t> </a:t>
            </a:r>
            <a:r>
              <a:rPr lang="en-US" altLang="en-US" dirty="0" err="1"/>
              <a:t>hoàn</a:t>
            </a:r>
            <a:r>
              <a:rPr lang="en-US" altLang="en-US" dirty="0"/>
              <a:t> </a:t>
            </a:r>
            <a:r>
              <a:rPr lang="en-US" altLang="en-US" dirty="0" err="1"/>
              <a:t>toàn</a:t>
            </a:r>
            <a:r>
              <a:rPr lang="en-US" altLang="en-US" dirty="0"/>
              <a:t> </a:t>
            </a:r>
            <a:r>
              <a:rPr lang="en-US" altLang="en-US" dirty="0" err="1"/>
              <a:t>với</a:t>
            </a:r>
            <a:r>
              <a:rPr lang="en-US" altLang="en-US" dirty="0"/>
              <a:t> </a:t>
            </a:r>
            <a:r>
              <a:rPr lang="en-US" altLang="en-US" dirty="0" err="1"/>
              <a:t>biến</a:t>
            </a:r>
            <a:endParaRPr lang="en-US" altLang="en-US" dirty="0"/>
          </a:p>
          <a:p>
            <a:pPr algn="just" eaLnBrk="1" hangingPunct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en-US" dirty="0"/>
              <a:t>Hai </a:t>
            </a:r>
            <a:r>
              <a:rPr lang="en-US" altLang="en-US" dirty="0" err="1"/>
              <a:t>mảng</a:t>
            </a:r>
            <a:r>
              <a:rPr lang="en-US" altLang="en-US" dirty="0"/>
              <a:t>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cùng</a:t>
            </a:r>
            <a:r>
              <a:rPr lang="en-US" altLang="en-US" dirty="0"/>
              <a:t>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err="1"/>
              <a:t>cùng</a:t>
            </a:r>
            <a:r>
              <a:rPr lang="en-US" altLang="en-US" dirty="0"/>
              <a:t> </a:t>
            </a:r>
            <a:r>
              <a:rPr lang="en-US" altLang="en-US" dirty="0" err="1"/>
              <a:t>kích</a:t>
            </a:r>
            <a:r>
              <a:rPr lang="en-US" altLang="en-US" dirty="0"/>
              <a:t> </a:t>
            </a:r>
            <a:r>
              <a:rPr lang="en-US" altLang="en-US" dirty="0" err="1"/>
              <a:t>thước</a:t>
            </a:r>
            <a:r>
              <a:rPr lang="en-US" altLang="en-US" dirty="0"/>
              <a:t> </a:t>
            </a:r>
            <a:r>
              <a:rPr lang="en-US" altLang="en-US" dirty="0" err="1"/>
              <a:t>cũng</a:t>
            </a:r>
            <a:r>
              <a:rPr lang="en-US" altLang="en-US" dirty="0"/>
              <a:t> </a:t>
            </a:r>
            <a:r>
              <a:rPr lang="en-US" altLang="en-US" dirty="0" err="1"/>
              <a:t>không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xem</a:t>
            </a:r>
            <a:r>
              <a:rPr lang="en-US" altLang="en-US" dirty="0"/>
              <a:t> </a:t>
            </a:r>
            <a:r>
              <a:rPr lang="en-US" altLang="en-US" dirty="0" err="1"/>
              <a:t>là</a:t>
            </a:r>
            <a:r>
              <a:rPr lang="en-US" altLang="en-US" dirty="0"/>
              <a:t> </a:t>
            </a:r>
            <a:r>
              <a:rPr lang="en-US" altLang="en-US" dirty="0" err="1"/>
              <a:t>tương</a:t>
            </a:r>
            <a:r>
              <a:rPr lang="en-US" altLang="en-US" dirty="0"/>
              <a:t> </a:t>
            </a:r>
            <a:r>
              <a:rPr lang="en-US" altLang="en-US" dirty="0" err="1"/>
              <a:t>đương</a:t>
            </a:r>
            <a:r>
              <a:rPr lang="en-US" altLang="en-US" dirty="0"/>
              <a:t> </a:t>
            </a:r>
            <a:r>
              <a:rPr lang="en-US" altLang="en-US" dirty="0" err="1"/>
              <a:t>nhau</a:t>
            </a:r>
            <a:endParaRPr lang="en-US" altLang="en-US" dirty="0"/>
          </a:p>
          <a:p>
            <a:pPr algn="just" eaLnBrk="1" hangingPunct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en-US" dirty="0" err="1"/>
              <a:t>Không</a:t>
            </a:r>
            <a:r>
              <a:rPr lang="en-US" altLang="en-US" dirty="0"/>
              <a:t> </a:t>
            </a:r>
            <a:r>
              <a:rPr lang="en-US" altLang="en-US" dirty="0" err="1"/>
              <a:t>thể</a:t>
            </a:r>
            <a:r>
              <a:rPr lang="en-US" altLang="en-US" dirty="0"/>
              <a:t> </a:t>
            </a:r>
            <a:r>
              <a:rPr lang="en-US" altLang="en-US" dirty="0" err="1"/>
              <a:t>gán</a:t>
            </a:r>
            <a:r>
              <a:rPr lang="en-US" altLang="en-US" dirty="0"/>
              <a:t> </a:t>
            </a:r>
            <a:r>
              <a:rPr lang="en-US" altLang="en-US" dirty="0" err="1"/>
              <a:t>trực</a:t>
            </a:r>
            <a:r>
              <a:rPr lang="en-US" altLang="en-US" dirty="0"/>
              <a:t> </a:t>
            </a:r>
            <a:r>
              <a:rPr lang="en-US" altLang="en-US" dirty="0" err="1"/>
              <a:t>tiếp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mảng</a:t>
            </a:r>
            <a:r>
              <a:rPr lang="en-US" altLang="en-US" dirty="0"/>
              <a:t> </a:t>
            </a:r>
            <a:r>
              <a:rPr lang="en-US" altLang="en-US" dirty="0" err="1"/>
              <a:t>cho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mảng</a:t>
            </a:r>
            <a:r>
              <a:rPr lang="en-US" altLang="en-US" dirty="0"/>
              <a:t> </a:t>
            </a:r>
            <a:r>
              <a:rPr lang="en-US" altLang="en-US" dirty="0" err="1"/>
              <a:t>khác</a:t>
            </a:r>
            <a:r>
              <a:rPr lang="en-US" altLang="en-US" dirty="0"/>
              <a:t>.</a:t>
            </a:r>
          </a:p>
          <a:p>
            <a:pPr algn="just" eaLnBrk="1" hangingPunct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en-US" dirty="0" err="1"/>
              <a:t>Không</a:t>
            </a:r>
            <a:r>
              <a:rPr lang="en-US" altLang="en-US" dirty="0"/>
              <a:t> </a:t>
            </a:r>
            <a:r>
              <a:rPr lang="en-US" altLang="en-US" dirty="0" err="1"/>
              <a:t>thể</a:t>
            </a:r>
            <a:r>
              <a:rPr lang="en-US" altLang="en-US" dirty="0"/>
              <a:t> </a:t>
            </a:r>
            <a:r>
              <a:rPr lang="en-US" altLang="en-US" dirty="0" err="1"/>
              <a:t>gán</a:t>
            </a:r>
            <a:r>
              <a:rPr lang="en-US" altLang="en-US" dirty="0"/>
              <a:t> </a:t>
            </a:r>
            <a:r>
              <a:rPr lang="en-US" altLang="en-US" dirty="0" err="1"/>
              <a:t>trị</a:t>
            </a:r>
            <a:r>
              <a:rPr lang="en-US" altLang="en-US" dirty="0"/>
              <a:t> </a:t>
            </a:r>
            <a:r>
              <a:rPr lang="en-US" altLang="en-US" dirty="0" err="1"/>
              <a:t>cho</a:t>
            </a:r>
            <a:r>
              <a:rPr lang="en-US" altLang="en-US" dirty="0"/>
              <a:t> </a:t>
            </a:r>
            <a:r>
              <a:rPr lang="en-US" altLang="en-US" dirty="0" err="1"/>
              <a:t>toàn</a:t>
            </a:r>
            <a:r>
              <a:rPr lang="en-US" altLang="en-US" dirty="0"/>
              <a:t> </a:t>
            </a:r>
            <a:r>
              <a:rPr lang="en-US" altLang="en-US" dirty="0" err="1"/>
              <a:t>bộ</a:t>
            </a:r>
            <a:r>
              <a:rPr lang="en-US" altLang="en-US" dirty="0"/>
              <a:t> </a:t>
            </a:r>
            <a:r>
              <a:rPr lang="en-US" altLang="en-US" dirty="0" err="1"/>
              <a:t>mảng</a:t>
            </a:r>
            <a:r>
              <a:rPr lang="en-US" altLang="en-US" dirty="0"/>
              <a:t>, </a:t>
            </a:r>
            <a:r>
              <a:rPr lang="en-US" altLang="en-US" dirty="0" err="1"/>
              <a:t>mà</a:t>
            </a:r>
            <a:r>
              <a:rPr lang="en-US" altLang="en-US" dirty="0"/>
              <a:t> </a:t>
            </a:r>
            <a:r>
              <a:rPr lang="en-US" altLang="en-US" dirty="0" err="1"/>
              <a:t>phải</a:t>
            </a:r>
            <a:r>
              <a:rPr lang="en-US" altLang="en-US" dirty="0"/>
              <a:t> </a:t>
            </a:r>
            <a:r>
              <a:rPr lang="en-US" altLang="en-US" dirty="0" err="1"/>
              <a:t>gán</a:t>
            </a:r>
            <a:r>
              <a:rPr lang="en-US" altLang="en-US" dirty="0"/>
              <a:t> </a:t>
            </a:r>
            <a:r>
              <a:rPr lang="en-US" altLang="en-US" dirty="0" err="1"/>
              <a:t>trị</a:t>
            </a:r>
            <a:r>
              <a:rPr lang="en-US" altLang="en-US" dirty="0"/>
              <a:t> </a:t>
            </a:r>
            <a:r>
              <a:rPr lang="en-US" altLang="en-US" dirty="0" err="1"/>
              <a:t>cho</a:t>
            </a:r>
            <a:r>
              <a:rPr lang="en-US" altLang="en-US" dirty="0"/>
              <a:t> </a:t>
            </a:r>
            <a:r>
              <a:rPr lang="en-US" altLang="en-US" dirty="0" err="1"/>
              <a:t>từng</a:t>
            </a:r>
            <a:r>
              <a:rPr lang="en-US" altLang="en-US" dirty="0"/>
              <a:t> </a:t>
            </a:r>
            <a:r>
              <a:rPr lang="en-US" altLang="en-US" dirty="0" err="1"/>
              <a:t>phần</a:t>
            </a:r>
            <a:r>
              <a:rPr lang="en-US" altLang="en-US" dirty="0"/>
              <a:t> </a:t>
            </a:r>
            <a:r>
              <a:rPr lang="en-US" altLang="en-US" dirty="0" err="1"/>
              <a:t>tử</a:t>
            </a:r>
            <a:r>
              <a:rPr lang="en-US" altLang="en-US" dirty="0"/>
              <a:t> </a:t>
            </a:r>
            <a:r>
              <a:rPr lang="en-US" altLang="en-US" dirty="0" err="1"/>
              <a:t>của</a:t>
            </a:r>
            <a:r>
              <a:rPr lang="en-US" altLang="en-US" dirty="0"/>
              <a:t> </a:t>
            </a:r>
            <a:r>
              <a:rPr lang="en-US" altLang="en-US" dirty="0" err="1" smtClean="0"/>
              <a:t>mảng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7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8964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QUẢN LÝ MẢNG TRONG C </a:t>
            </a:r>
            <a:r>
              <a:rPr lang="en-US" dirty="0" smtClean="0"/>
              <a:t>2-3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153" y="932307"/>
            <a:ext cx="7655292" cy="5286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222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QUẢN LÝ MẢNG TRONG C </a:t>
            </a:r>
            <a:r>
              <a:rPr lang="en-US" dirty="0" smtClean="0"/>
              <a:t>3-3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9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5956" y="1066596"/>
            <a:ext cx="7881416" cy="4141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959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6383</TotalTime>
  <Words>1049</Words>
  <Application>Microsoft Office PowerPoint</Application>
  <PresentationFormat>Widescreen</PresentationFormat>
  <Paragraphs>152</Paragraphs>
  <Slides>22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Arial</vt:lpstr>
      <vt:lpstr>Calibri</vt:lpstr>
      <vt:lpstr>Calibri Light</vt:lpstr>
      <vt:lpstr>Roboto</vt:lpstr>
      <vt:lpstr>Tahoma</vt:lpstr>
      <vt:lpstr>Times New Roman</vt:lpstr>
      <vt:lpstr>UTM Avo</vt:lpstr>
      <vt:lpstr>Wingdings</vt:lpstr>
      <vt:lpstr>Office Theme</vt:lpstr>
      <vt:lpstr>1_Office Theme</vt:lpstr>
      <vt:lpstr>Bài 8  Mảng</vt:lpstr>
      <vt:lpstr>MỤC TIÊU BÀI HỌC</vt:lpstr>
      <vt:lpstr>CÁC PHẦN TỬ VÀ CHỈ SỐ CỦA MẢNG</vt:lpstr>
      <vt:lpstr>KHAI BÁO MẢNG</vt:lpstr>
      <vt:lpstr>CÁC QUY TẮC</vt:lpstr>
      <vt:lpstr>KHỞI TẠO MẢNG</vt:lpstr>
      <vt:lpstr>QUẢN LÝ MẢNG TRONG C 1-3</vt:lpstr>
      <vt:lpstr>QUẢN LÝ MẢNG TRONG C 2-3</vt:lpstr>
      <vt:lpstr>QUẢN LÝ MẢNG TRONG C 3-3</vt:lpstr>
      <vt:lpstr>KHỞI TẠO MẢNG</vt:lpstr>
      <vt:lpstr>CHUỖI – MẢNG KÝ TỰ</vt:lpstr>
      <vt:lpstr>CHUỖI – MẢNG KÝ TỰ</vt:lpstr>
      <vt:lpstr>CÁC HÀM XỬ LÝ CHUỖI</vt:lpstr>
      <vt:lpstr>MẢNG HAI CHIỀU</vt:lpstr>
      <vt:lpstr>MẢNG HAI CHIỀU</vt:lpstr>
      <vt:lpstr>MẢNG HAI CHIỀU</vt:lpstr>
      <vt:lpstr>KHỞI TẠO MẢNG ĐA CHIỀU</vt:lpstr>
      <vt:lpstr>KHỞI TẠO MẢNG ĐA CHIỀU</vt:lpstr>
      <vt:lpstr>TÓM TẮT BÀI HỌC</vt:lpstr>
      <vt:lpstr>HỎI ĐÁP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Huy Dang</dc:creator>
  <cp:lastModifiedBy>Lại Đức Chung</cp:lastModifiedBy>
  <cp:revision>1938</cp:revision>
  <dcterms:created xsi:type="dcterms:W3CDTF">2018-01-11T08:27:42Z</dcterms:created>
  <dcterms:modified xsi:type="dcterms:W3CDTF">2020-04-17T07:31:36Z</dcterms:modified>
</cp:coreProperties>
</file>